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Default Extension="png" ContentType="image/png"/>
  <Default Extension="jpg" ContentType="image/jpg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</p:sldIdLst>
  <p:sldSz cx="9144000" cy="6858000"/>
  <p:notesSz cx="9144000" cy="68580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Relationship Id="rId20" Type="http://schemas.openxmlformats.org/officeDocument/2006/relationships/slide" Target="slides/slide15.xml"/><Relationship Id="rId21" Type="http://schemas.openxmlformats.org/officeDocument/2006/relationships/slide" Target="slides/slide16.xml"/><Relationship Id="rId22" Type="http://schemas.openxmlformats.org/officeDocument/2006/relationships/slide" Target="slides/slide17.xml"/><Relationship Id="rId23" Type="http://schemas.openxmlformats.org/officeDocument/2006/relationships/slide" Target="slides/slide18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37159" y="466801"/>
            <a:ext cx="8069681" cy="45211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35635" y="238124"/>
            <a:ext cx="8072729" cy="11334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59435" y="1039520"/>
            <a:ext cx="8332470" cy="4448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5.png"/><Relationship Id="rId3" Type="http://schemas.openxmlformats.org/officeDocument/2006/relationships/image" Target="../media/image26.jpg"/></Relationships>
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7.jpg"/></Relationships>
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8.png"/><Relationship Id="rId3" Type="http://schemas.openxmlformats.org/officeDocument/2006/relationships/image" Target="../media/image29.png"/><Relationship Id="rId4" Type="http://schemas.openxmlformats.org/officeDocument/2006/relationships/image" Target="../media/image30.png"/></Relationships>
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31.png"/><Relationship Id="rId3" Type="http://schemas.openxmlformats.org/officeDocument/2006/relationships/image" Target="../media/image32.png"/><Relationship Id="rId4" Type="http://schemas.openxmlformats.org/officeDocument/2006/relationships/image" Target="../media/image33.png"/><Relationship Id="rId5" Type="http://schemas.openxmlformats.org/officeDocument/2006/relationships/image" Target="../media/image34.png"/><Relationship Id="rId6" Type="http://schemas.openxmlformats.org/officeDocument/2006/relationships/image" Target="../media/image35.png"/></Relationships>
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6.png"/></Relationships>
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7.png"/><Relationship Id="rId3" Type="http://schemas.openxmlformats.org/officeDocument/2006/relationships/image" Target="../media/image38.jpg"/><Relationship Id="rId4" Type="http://schemas.openxmlformats.org/officeDocument/2006/relationships/image" Target="../media/image39.png"/><Relationship Id="rId5" Type="http://schemas.openxmlformats.org/officeDocument/2006/relationships/image" Target="../media/image40.png"/></Relationships>
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41.jpg"/><Relationship Id="rId3" Type="http://schemas.openxmlformats.org/officeDocument/2006/relationships/image" Target="../media/image42.png"/><Relationship Id="rId4" Type="http://schemas.openxmlformats.org/officeDocument/2006/relationships/image" Target="../media/image43.jpg"/><Relationship Id="rId5" Type="http://schemas.openxmlformats.org/officeDocument/2006/relationships/image" Target="../media/image44.png"/></Relationships>
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45.png"/><Relationship Id="rId3" Type="http://schemas.openxmlformats.org/officeDocument/2006/relationships/image" Target="../media/image46.png"/><Relationship Id="rId4" Type="http://schemas.openxmlformats.org/officeDocument/2006/relationships/image" Target="../media/image47.png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image" Target="../media/image3.jpg"/><Relationship Id="rId5" Type="http://schemas.openxmlformats.org/officeDocument/2006/relationships/image" Target="../media/image4.jpg"/><Relationship Id="rId6" Type="http://schemas.openxmlformats.org/officeDocument/2006/relationships/image" Target="../media/image5.png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6.png"/><Relationship Id="rId3" Type="http://schemas.openxmlformats.org/officeDocument/2006/relationships/image" Target="../media/image7.png"/><Relationship Id="rId4" Type="http://schemas.openxmlformats.org/officeDocument/2006/relationships/image" Target="../media/image8.png"/><Relationship Id="rId5" Type="http://schemas.openxmlformats.org/officeDocument/2006/relationships/image" Target="../media/image9.png"/><Relationship Id="rId6" Type="http://schemas.openxmlformats.org/officeDocument/2006/relationships/image" Target="../media/image10.png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1.png"/><Relationship Id="rId3" Type="http://schemas.openxmlformats.org/officeDocument/2006/relationships/image" Target="../media/image12.png"/><Relationship Id="rId4" Type="http://schemas.openxmlformats.org/officeDocument/2006/relationships/image" Target="../media/image13.png"/><Relationship Id="rId5" Type="http://schemas.openxmlformats.org/officeDocument/2006/relationships/image" Target="../media/image14.png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5.png"/></Relationships>
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6.png"/><Relationship Id="rId3" Type="http://schemas.openxmlformats.org/officeDocument/2006/relationships/image" Target="../media/image17.jpg"/></Relationships>
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8.png"/><Relationship Id="rId3" Type="http://schemas.openxmlformats.org/officeDocument/2006/relationships/image" Target="../media/image19.png"/><Relationship Id="rId4" Type="http://schemas.openxmlformats.org/officeDocument/2006/relationships/image" Target="../media/image20.png"/><Relationship Id="rId5" Type="http://schemas.openxmlformats.org/officeDocument/2006/relationships/image" Target="../media/image21.png"/></Relationships>
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2.png"/><Relationship Id="rId3" Type="http://schemas.openxmlformats.org/officeDocument/2006/relationships/image" Target="../media/image23.jpg"/><Relationship Id="rId4" Type="http://schemas.openxmlformats.org/officeDocument/2006/relationships/image" Target="../media/image24.pn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533400"/>
            <a:ext cx="9144000" cy="1828800"/>
          </a:xfrm>
          <a:custGeom>
            <a:avLst/>
            <a:gdLst/>
            <a:ahLst/>
            <a:cxnLst/>
            <a:rect l="l" t="t" r="r" b="b"/>
            <a:pathLst>
              <a:path w="9144000" h="1828800">
                <a:moveTo>
                  <a:pt x="9144000" y="0"/>
                </a:moveTo>
                <a:lnTo>
                  <a:pt x="0" y="0"/>
                </a:lnTo>
                <a:lnTo>
                  <a:pt x="0" y="1828800"/>
                </a:lnTo>
                <a:lnTo>
                  <a:pt x="9144000" y="1828800"/>
                </a:lnTo>
                <a:lnTo>
                  <a:pt x="9144000" y="0"/>
                </a:lnTo>
                <a:close/>
              </a:path>
            </a:pathLst>
          </a:custGeom>
          <a:solidFill>
            <a:srgbClr val="548ED4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2839973" y="761492"/>
            <a:ext cx="3442335" cy="124396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74930">
              <a:lnSpc>
                <a:spcPts val="4800"/>
              </a:lnSpc>
              <a:spcBef>
                <a:spcPts val="95"/>
              </a:spcBef>
            </a:pPr>
            <a:r>
              <a:rPr dirty="0" sz="4000" spc="-65">
                <a:solidFill>
                  <a:srgbClr val="FFFFFF"/>
                </a:solidFill>
                <a:latin typeface="Calibri"/>
                <a:cs typeface="Calibri"/>
              </a:rPr>
              <a:t>M</a:t>
            </a:r>
            <a:r>
              <a:rPr dirty="0" sz="4000" spc="-38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dirty="0" sz="4000" spc="-75">
                <a:solidFill>
                  <a:srgbClr val="FFFFFF"/>
                </a:solidFill>
                <a:latin typeface="Calibri"/>
                <a:cs typeface="Calibri"/>
              </a:rPr>
              <a:t>T</a:t>
            </a:r>
            <a:r>
              <a:rPr dirty="0" sz="4000" spc="-70">
                <a:solidFill>
                  <a:srgbClr val="FFFFFF"/>
                </a:solidFill>
                <a:latin typeface="Calibri"/>
                <a:cs typeface="Calibri"/>
              </a:rPr>
              <a:t>H</a:t>
            </a:r>
            <a:r>
              <a:rPr dirty="0" sz="4000" spc="-65">
                <a:solidFill>
                  <a:srgbClr val="FFFFFF"/>
                </a:solidFill>
                <a:latin typeface="Calibri"/>
                <a:cs typeface="Calibri"/>
              </a:rPr>
              <a:t>EM</a:t>
            </a:r>
            <a:r>
              <a:rPr dirty="0" sz="4000" spc="-38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dirty="0" sz="4000" spc="-75">
                <a:solidFill>
                  <a:srgbClr val="FFFFFF"/>
                </a:solidFill>
                <a:latin typeface="Calibri"/>
                <a:cs typeface="Calibri"/>
              </a:rPr>
              <a:t>T</a:t>
            </a:r>
            <a:r>
              <a:rPr dirty="0" sz="4000" spc="-65">
                <a:solidFill>
                  <a:srgbClr val="FFFFFF"/>
                </a:solidFill>
                <a:latin typeface="Calibri"/>
                <a:cs typeface="Calibri"/>
              </a:rPr>
              <a:t>I</a:t>
            </a:r>
            <a:r>
              <a:rPr dirty="0" sz="4000" spc="-60">
                <a:solidFill>
                  <a:srgbClr val="FFFFFF"/>
                </a:solidFill>
                <a:latin typeface="Calibri"/>
                <a:cs typeface="Calibri"/>
              </a:rPr>
              <a:t>C</a:t>
            </a:r>
            <a:r>
              <a:rPr dirty="0" sz="4000" spc="-5">
                <a:solidFill>
                  <a:srgbClr val="FFFFFF"/>
                </a:solidFill>
                <a:latin typeface="Calibri"/>
                <a:cs typeface="Calibri"/>
              </a:rPr>
              <a:t>S</a:t>
            </a:r>
            <a:r>
              <a:rPr dirty="0" sz="4000" spc="-13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4000" spc="-5">
                <a:solidFill>
                  <a:srgbClr val="FFFFFF"/>
                </a:solidFill>
                <a:latin typeface="Calibri"/>
                <a:cs typeface="Calibri"/>
              </a:rPr>
              <a:t>I</a:t>
            </a:r>
            <a:endParaRPr sz="4000">
              <a:latin typeface="Calibri"/>
              <a:cs typeface="Calibri"/>
            </a:endParaRPr>
          </a:p>
          <a:p>
            <a:pPr marL="12700">
              <a:lnSpc>
                <a:spcPts val="4800"/>
              </a:lnSpc>
            </a:pPr>
            <a:r>
              <a:rPr dirty="0" sz="4000" spc="-25" b="1">
                <a:solidFill>
                  <a:srgbClr val="0D0D0D"/>
                </a:solidFill>
                <a:latin typeface="Calibri"/>
                <a:cs typeface="Calibri"/>
              </a:rPr>
              <a:t>FIRST</a:t>
            </a:r>
            <a:r>
              <a:rPr dirty="0" sz="4000" spc="-114" b="1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dirty="0" sz="4000" spc="-35" b="1">
                <a:solidFill>
                  <a:srgbClr val="0D0D0D"/>
                </a:solidFill>
                <a:latin typeface="Calibri"/>
                <a:cs typeface="Calibri"/>
              </a:rPr>
              <a:t>SEMESTER</a:t>
            </a:r>
            <a:endParaRPr sz="40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124200" y="2667000"/>
            <a:ext cx="5257800" cy="1828800"/>
          </a:xfrm>
          <a:prstGeom prst="rect">
            <a:avLst/>
          </a:prstGeom>
          <a:solidFill>
            <a:srgbClr val="C3D59B"/>
          </a:solidFill>
        </p:spPr>
        <p:txBody>
          <a:bodyPr wrap="square" lIns="0" tIns="104775" rIns="0" bIns="0" rtlCol="0" vert="horz">
            <a:spAutoFit/>
          </a:bodyPr>
          <a:lstStyle/>
          <a:p>
            <a:pPr marL="1428750" marR="937260" indent="-529590">
              <a:lnSpc>
                <a:spcPct val="100000"/>
              </a:lnSpc>
              <a:spcBef>
                <a:spcPts val="825"/>
              </a:spcBef>
            </a:pPr>
            <a:r>
              <a:rPr dirty="0" sz="4800" spc="-605">
                <a:solidFill>
                  <a:srgbClr val="0D0D0D"/>
                </a:solidFill>
                <a:latin typeface="Calibri"/>
                <a:cs typeface="Calibri"/>
              </a:rPr>
              <a:t>T</a:t>
            </a:r>
            <a:r>
              <a:rPr dirty="0" sz="4800" spc="-5">
                <a:solidFill>
                  <a:srgbClr val="0D0D0D"/>
                </a:solidFill>
                <a:latin typeface="Calibri"/>
                <a:cs typeface="Calibri"/>
              </a:rPr>
              <a:t>r</a:t>
            </a:r>
            <a:r>
              <a:rPr dirty="0" sz="4800">
                <a:solidFill>
                  <a:srgbClr val="0D0D0D"/>
                </a:solidFill>
                <a:latin typeface="Calibri"/>
                <a:cs typeface="Calibri"/>
              </a:rPr>
              <a:t>i</a:t>
            </a:r>
            <a:r>
              <a:rPr dirty="0" sz="4800" spc="-90">
                <a:solidFill>
                  <a:srgbClr val="0D0D0D"/>
                </a:solidFill>
                <a:latin typeface="Calibri"/>
                <a:cs typeface="Calibri"/>
              </a:rPr>
              <a:t>g</a:t>
            </a:r>
            <a:r>
              <a:rPr dirty="0" sz="4800" spc="-5">
                <a:solidFill>
                  <a:srgbClr val="0D0D0D"/>
                </a:solidFill>
                <a:latin typeface="Calibri"/>
                <a:cs typeface="Calibri"/>
              </a:rPr>
              <a:t>ono</a:t>
            </a:r>
            <a:r>
              <a:rPr dirty="0" sz="4800" spc="5">
                <a:solidFill>
                  <a:srgbClr val="0D0D0D"/>
                </a:solidFill>
                <a:latin typeface="Calibri"/>
                <a:cs typeface="Calibri"/>
              </a:rPr>
              <a:t>m</a:t>
            </a:r>
            <a:r>
              <a:rPr dirty="0" sz="4800" spc="-50">
                <a:solidFill>
                  <a:srgbClr val="0D0D0D"/>
                </a:solidFill>
                <a:latin typeface="Calibri"/>
                <a:cs typeface="Calibri"/>
              </a:rPr>
              <a:t>e</a:t>
            </a:r>
            <a:r>
              <a:rPr dirty="0" sz="4800">
                <a:solidFill>
                  <a:srgbClr val="0D0D0D"/>
                </a:solidFill>
                <a:latin typeface="Calibri"/>
                <a:cs typeface="Calibri"/>
              </a:rPr>
              <a:t>tric  </a:t>
            </a:r>
            <a:r>
              <a:rPr dirty="0" sz="4800" spc="-5">
                <a:solidFill>
                  <a:srgbClr val="0D0D0D"/>
                </a:solidFill>
                <a:latin typeface="Calibri"/>
                <a:cs typeface="Calibri"/>
              </a:rPr>
              <a:t>Functions</a:t>
            </a:r>
            <a:endParaRPr sz="48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143000" y="2667000"/>
            <a:ext cx="1981200" cy="1254760"/>
          </a:xfrm>
          <a:prstGeom prst="rect">
            <a:avLst/>
          </a:prstGeom>
          <a:solidFill>
            <a:srgbClr val="C00000"/>
          </a:solidFill>
        </p:spPr>
        <p:txBody>
          <a:bodyPr wrap="square" lIns="0" tIns="471170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3710"/>
              </a:spcBef>
            </a:pPr>
            <a:r>
              <a:rPr dirty="0" sz="4800">
                <a:solidFill>
                  <a:srgbClr val="FFFFFF"/>
                </a:solidFill>
                <a:latin typeface="Calibri"/>
                <a:cs typeface="Calibri"/>
              </a:rPr>
              <a:t>05</a:t>
            </a:r>
            <a:endParaRPr sz="48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013460" y="5109971"/>
            <a:ext cx="7239000" cy="830580"/>
          </a:xfrm>
          <a:prstGeom prst="rect">
            <a:avLst/>
          </a:prstGeom>
          <a:solidFill>
            <a:srgbClr val="F1DCDB"/>
          </a:solidFill>
        </p:spPr>
        <p:txBody>
          <a:bodyPr wrap="square" lIns="0" tIns="26670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210"/>
              </a:spcBef>
            </a:pPr>
            <a:r>
              <a:rPr dirty="0" sz="2400" spc="-15" b="1">
                <a:latin typeface="Calibri"/>
                <a:cs typeface="Calibri"/>
              </a:rPr>
              <a:t>By </a:t>
            </a:r>
            <a:r>
              <a:rPr dirty="0" sz="2400" spc="-80" b="1">
                <a:latin typeface="Calibri"/>
                <a:cs typeface="Calibri"/>
              </a:rPr>
              <a:t>Dr.</a:t>
            </a:r>
            <a:r>
              <a:rPr dirty="0" sz="2400" spc="-25" b="1">
                <a:latin typeface="Calibri"/>
                <a:cs typeface="Calibri"/>
              </a:rPr>
              <a:t> </a:t>
            </a:r>
            <a:r>
              <a:rPr dirty="0" sz="2400" b="1">
                <a:latin typeface="Calibri"/>
                <a:cs typeface="Calibri"/>
              </a:rPr>
              <a:t>Shaimaa</a:t>
            </a:r>
            <a:r>
              <a:rPr dirty="0" sz="2400" spc="-15" b="1">
                <a:latin typeface="Calibri"/>
                <a:cs typeface="Calibri"/>
              </a:rPr>
              <a:t> </a:t>
            </a:r>
            <a:r>
              <a:rPr dirty="0" sz="2400" spc="-5" b="1">
                <a:latin typeface="Calibri"/>
                <a:cs typeface="Calibri"/>
              </a:rPr>
              <a:t>Amen/Material</a:t>
            </a:r>
            <a:r>
              <a:rPr dirty="0" sz="2400" spc="-15" b="1">
                <a:latin typeface="Calibri"/>
                <a:cs typeface="Calibri"/>
              </a:rPr>
              <a:t> </a:t>
            </a:r>
            <a:r>
              <a:rPr dirty="0" sz="2400" spc="-5" b="1">
                <a:latin typeface="Calibri"/>
                <a:cs typeface="Calibri"/>
              </a:rPr>
              <a:t>engineering</a:t>
            </a:r>
            <a:endParaRPr sz="2400">
              <a:latin typeface="Calibri"/>
              <a:cs typeface="Calibri"/>
            </a:endParaRPr>
          </a:p>
          <a:p>
            <a:pPr algn="ctr" marL="2540">
              <a:lnSpc>
                <a:spcPct val="100000"/>
              </a:lnSpc>
              <a:spcBef>
                <a:spcPts val="30"/>
              </a:spcBef>
            </a:pPr>
            <a:r>
              <a:rPr dirty="0" sz="2400" spc="-5" b="1">
                <a:latin typeface="Calibri"/>
                <a:cs typeface="Calibri"/>
              </a:rPr>
              <a:t>department</a:t>
            </a:r>
            <a:r>
              <a:rPr dirty="0" sz="2400" spc="110" b="1">
                <a:latin typeface="Calibri"/>
                <a:cs typeface="Calibri"/>
              </a:rPr>
              <a:t> </a:t>
            </a:r>
            <a:r>
              <a:rPr dirty="0" sz="2400" spc="-10" b="1">
                <a:latin typeface="Calibri"/>
                <a:cs typeface="Calibri"/>
              </a:rPr>
              <a:t>/1</a:t>
            </a:r>
            <a:r>
              <a:rPr dirty="0" baseline="24305" sz="2400" spc="-15" b="1">
                <a:latin typeface="Calibri"/>
                <a:cs typeface="Calibri"/>
              </a:rPr>
              <a:t>st</a:t>
            </a:r>
            <a:r>
              <a:rPr dirty="0" baseline="24305" sz="2400" spc="247" b="1">
                <a:latin typeface="Calibri"/>
                <a:cs typeface="Calibri"/>
              </a:rPr>
              <a:t> </a:t>
            </a:r>
            <a:r>
              <a:rPr dirty="0" sz="2400" spc="-5" b="1">
                <a:latin typeface="Calibri"/>
                <a:cs typeface="Calibri"/>
              </a:rPr>
              <a:t>Grade/Calculus</a:t>
            </a:r>
            <a:r>
              <a:rPr dirty="0" sz="2400" spc="-10" b="1">
                <a:latin typeface="Calibri"/>
                <a:cs typeface="Calibri"/>
              </a:rPr>
              <a:t> </a:t>
            </a:r>
            <a:r>
              <a:rPr dirty="0" sz="2400" b="1">
                <a:latin typeface="Calibri"/>
                <a:cs typeface="Calibri"/>
              </a:rPr>
              <a:t>I</a:t>
            </a:r>
            <a:endParaRPr sz="2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205740" y="280415"/>
            <a:ext cx="8734425" cy="4733925"/>
            <a:chOff x="205740" y="280415"/>
            <a:chExt cx="8734425" cy="4733925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05740" y="280415"/>
              <a:ext cx="8689848" cy="4681728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326124" y="2636520"/>
              <a:ext cx="2613660" cy="2377440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-4762" y="528637"/>
            <a:ext cx="9153525" cy="1838325"/>
            <a:chOff x="-4762" y="528637"/>
            <a:chExt cx="9153525" cy="1838325"/>
          </a:xfrm>
        </p:grpSpPr>
        <p:sp>
          <p:nvSpPr>
            <p:cNvPr id="3" name="object 3"/>
            <p:cNvSpPr/>
            <p:nvPr/>
          </p:nvSpPr>
          <p:spPr>
            <a:xfrm>
              <a:off x="0" y="533400"/>
              <a:ext cx="9144000" cy="1828800"/>
            </a:xfrm>
            <a:custGeom>
              <a:avLst/>
              <a:gdLst/>
              <a:ahLst/>
              <a:cxnLst/>
              <a:rect l="l" t="t" r="r" b="b"/>
              <a:pathLst>
                <a:path w="9144000" h="1828800">
                  <a:moveTo>
                    <a:pt x="9144000" y="0"/>
                  </a:moveTo>
                  <a:lnTo>
                    <a:pt x="0" y="0"/>
                  </a:lnTo>
                  <a:lnTo>
                    <a:pt x="0" y="1828800"/>
                  </a:lnTo>
                  <a:lnTo>
                    <a:pt x="9144000" y="1828800"/>
                  </a:lnTo>
                  <a:lnTo>
                    <a:pt x="9144000" y="0"/>
                  </a:lnTo>
                  <a:close/>
                </a:path>
              </a:pathLst>
            </a:custGeom>
            <a:solidFill>
              <a:srgbClr val="B3A1C6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" name="object 4"/>
            <p:cNvSpPr/>
            <p:nvPr/>
          </p:nvSpPr>
          <p:spPr>
            <a:xfrm>
              <a:off x="0" y="533400"/>
              <a:ext cx="9144000" cy="1828800"/>
            </a:xfrm>
            <a:custGeom>
              <a:avLst/>
              <a:gdLst/>
              <a:ahLst/>
              <a:cxnLst/>
              <a:rect l="l" t="t" r="r" b="b"/>
              <a:pathLst>
                <a:path w="9144000" h="1828800">
                  <a:moveTo>
                    <a:pt x="0" y="1828800"/>
                  </a:moveTo>
                  <a:lnTo>
                    <a:pt x="9144000" y="1828800"/>
                  </a:lnTo>
                  <a:lnTo>
                    <a:pt x="9144000" y="0"/>
                  </a:lnTo>
                  <a:lnTo>
                    <a:pt x="0" y="0"/>
                  </a:lnTo>
                  <a:lnTo>
                    <a:pt x="0" y="1828800"/>
                  </a:lnTo>
                  <a:close/>
                </a:path>
              </a:pathLst>
            </a:custGeom>
            <a:ln w="9525">
              <a:solidFill>
                <a:srgbClr val="B3A1C6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5" name="object 5"/>
          <p:cNvSpPr txBox="1"/>
          <p:nvPr/>
        </p:nvSpPr>
        <p:spPr>
          <a:xfrm>
            <a:off x="2839973" y="761492"/>
            <a:ext cx="3442335" cy="124396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74930">
              <a:lnSpc>
                <a:spcPts val="4800"/>
              </a:lnSpc>
              <a:spcBef>
                <a:spcPts val="95"/>
              </a:spcBef>
            </a:pPr>
            <a:r>
              <a:rPr dirty="0" sz="4000" spc="-65">
                <a:solidFill>
                  <a:srgbClr val="FFFFFF"/>
                </a:solidFill>
                <a:latin typeface="Calibri"/>
                <a:cs typeface="Calibri"/>
              </a:rPr>
              <a:t>M</a:t>
            </a:r>
            <a:r>
              <a:rPr dirty="0" sz="4000" spc="-38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dirty="0" sz="4000" spc="-75">
                <a:solidFill>
                  <a:srgbClr val="FFFFFF"/>
                </a:solidFill>
                <a:latin typeface="Calibri"/>
                <a:cs typeface="Calibri"/>
              </a:rPr>
              <a:t>T</a:t>
            </a:r>
            <a:r>
              <a:rPr dirty="0" sz="4000" spc="-70">
                <a:solidFill>
                  <a:srgbClr val="FFFFFF"/>
                </a:solidFill>
                <a:latin typeface="Calibri"/>
                <a:cs typeface="Calibri"/>
              </a:rPr>
              <a:t>H</a:t>
            </a:r>
            <a:r>
              <a:rPr dirty="0" sz="4000" spc="-65">
                <a:solidFill>
                  <a:srgbClr val="FFFFFF"/>
                </a:solidFill>
                <a:latin typeface="Calibri"/>
                <a:cs typeface="Calibri"/>
              </a:rPr>
              <a:t>EM</a:t>
            </a:r>
            <a:r>
              <a:rPr dirty="0" sz="4000" spc="-38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dirty="0" sz="4000" spc="-75">
                <a:solidFill>
                  <a:srgbClr val="FFFFFF"/>
                </a:solidFill>
                <a:latin typeface="Calibri"/>
                <a:cs typeface="Calibri"/>
              </a:rPr>
              <a:t>T</a:t>
            </a:r>
            <a:r>
              <a:rPr dirty="0" sz="4000" spc="-65">
                <a:solidFill>
                  <a:srgbClr val="FFFFFF"/>
                </a:solidFill>
                <a:latin typeface="Calibri"/>
                <a:cs typeface="Calibri"/>
              </a:rPr>
              <a:t>I</a:t>
            </a:r>
            <a:r>
              <a:rPr dirty="0" sz="4000" spc="-60">
                <a:solidFill>
                  <a:srgbClr val="FFFFFF"/>
                </a:solidFill>
                <a:latin typeface="Calibri"/>
                <a:cs typeface="Calibri"/>
              </a:rPr>
              <a:t>C</a:t>
            </a:r>
            <a:r>
              <a:rPr dirty="0" sz="4000" spc="-5">
                <a:solidFill>
                  <a:srgbClr val="FFFFFF"/>
                </a:solidFill>
                <a:latin typeface="Calibri"/>
                <a:cs typeface="Calibri"/>
              </a:rPr>
              <a:t>S</a:t>
            </a:r>
            <a:r>
              <a:rPr dirty="0" sz="4000" spc="-13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4000" spc="-5">
                <a:solidFill>
                  <a:srgbClr val="FFFFFF"/>
                </a:solidFill>
                <a:latin typeface="Calibri"/>
                <a:cs typeface="Calibri"/>
              </a:rPr>
              <a:t>I</a:t>
            </a:r>
            <a:endParaRPr sz="4000">
              <a:latin typeface="Calibri"/>
              <a:cs typeface="Calibri"/>
            </a:endParaRPr>
          </a:p>
          <a:p>
            <a:pPr marL="12700">
              <a:lnSpc>
                <a:spcPts val="4800"/>
              </a:lnSpc>
            </a:pPr>
            <a:r>
              <a:rPr dirty="0" sz="4000" spc="-25" b="1">
                <a:solidFill>
                  <a:srgbClr val="0D0D0D"/>
                </a:solidFill>
                <a:latin typeface="Calibri"/>
                <a:cs typeface="Calibri"/>
              </a:rPr>
              <a:t>FIRST</a:t>
            </a:r>
            <a:r>
              <a:rPr dirty="0" sz="4000" spc="-114" b="1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dirty="0" sz="4000" spc="-35" b="1">
                <a:solidFill>
                  <a:srgbClr val="0D0D0D"/>
                </a:solidFill>
                <a:latin typeface="Calibri"/>
                <a:cs typeface="Calibri"/>
              </a:rPr>
              <a:t>SEMESTER</a:t>
            </a:r>
            <a:endParaRPr sz="4000">
              <a:latin typeface="Calibri"/>
              <a:cs typeface="Calibri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3124200" y="2666999"/>
            <a:ext cx="5257800" cy="2502535"/>
          </a:xfrm>
          <a:custGeom>
            <a:avLst/>
            <a:gdLst/>
            <a:ahLst/>
            <a:cxnLst/>
            <a:rect l="l" t="t" r="r" b="b"/>
            <a:pathLst>
              <a:path w="5257800" h="2502535">
                <a:moveTo>
                  <a:pt x="5257800" y="0"/>
                </a:moveTo>
                <a:lnTo>
                  <a:pt x="0" y="0"/>
                </a:lnTo>
                <a:lnTo>
                  <a:pt x="0" y="2442972"/>
                </a:lnTo>
                <a:lnTo>
                  <a:pt x="0" y="2502408"/>
                </a:lnTo>
                <a:lnTo>
                  <a:pt x="5257800" y="2502408"/>
                </a:lnTo>
                <a:lnTo>
                  <a:pt x="5257800" y="2442972"/>
                </a:lnTo>
                <a:lnTo>
                  <a:pt x="5257800" y="0"/>
                </a:lnTo>
                <a:close/>
              </a:path>
            </a:pathLst>
          </a:custGeom>
          <a:solidFill>
            <a:srgbClr val="30859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4038727" y="2618679"/>
            <a:ext cx="3437890" cy="250126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 indent="775970">
              <a:lnSpc>
                <a:spcPct val="119200"/>
              </a:lnSpc>
              <a:spcBef>
                <a:spcPts val="100"/>
              </a:spcBef>
            </a:pPr>
            <a:r>
              <a:rPr dirty="0" sz="4800" spc="-310">
                <a:solidFill>
                  <a:srgbClr val="0D0D0D"/>
                </a:solidFill>
                <a:latin typeface="Calibri"/>
                <a:cs typeface="Calibri"/>
              </a:rPr>
              <a:t>G</a:t>
            </a:r>
            <a:r>
              <a:rPr dirty="0" sz="4800" spc="-405">
                <a:solidFill>
                  <a:srgbClr val="0D0D0D"/>
                </a:solidFill>
                <a:latin typeface="Calibri"/>
                <a:cs typeface="Calibri"/>
              </a:rPr>
              <a:t>r</a:t>
            </a:r>
            <a:r>
              <a:rPr dirty="0" sz="4800" spc="-300">
                <a:solidFill>
                  <a:srgbClr val="0D0D0D"/>
                </a:solidFill>
                <a:latin typeface="Calibri"/>
                <a:cs typeface="Calibri"/>
              </a:rPr>
              <a:t>a</a:t>
            </a:r>
            <a:r>
              <a:rPr dirty="0" sz="4800" spc="-305">
                <a:solidFill>
                  <a:srgbClr val="0D0D0D"/>
                </a:solidFill>
                <a:latin typeface="Calibri"/>
                <a:cs typeface="Calibri"/>
              </a:rPr>
              <a:t>p</a:t>
            </a:r>
            <a:r>
              <a:rPr dirty="0" sz="4800">
                <a:solidFill>
                  <a:srgbClr val="0D0D0D"/>
                </a:solidFill>
                <a:latin typeface="Calibri"/>
                <a:cs typeface="Calibri"/>
              </a:rPr>
              <a:t>h</a:t>
            </a:r>
            <a:r>
              <a:rPr dirty="0" sz="4800" spc="-59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dirty="0" sz="4800" spc="-300">
                <a:solidFill>
                  <a:srgbClr val="0D0D0D"/>
                </a:solidFill>
                <a:latin typeface="Calibri"/>
                <a:cs typeface="Calibri"/>
              </a:rPr>
              <a:t>o</a:t>
            </a:r>
            <a:r>
              <a:rPr dirty="0" sz="4800">
                <a:solidFill>
                  <a:srgbClr val="0D0D0D"/>
                </a:solidFill>
                <a:latin typeface="Calibri"/>
                <a:cs typeface="Calibri"/>
              </a:rPr>
              <a:t>f  </a:t>
            </a:r>
            <a:r>
              <a:rPr dirty="0" sz="4800" spc="-600">
                <a:solidFill>
                  <a:srgbClr val="0D0D0D"/>
                </a:solidFill>
                <a:latin typeface="Calibri"/>
                <a:cs typeface="Calibri"/>
              </a:rPr>
              <a:t>T</a:t>
            </a:r>
            <a:r>
              <a:rPr dirty="0" sz="4800" spc="-10">
                <a:solidFill>
                  <a:srgbClr val="0D0D0D"/>
                </a:solidFill>
                <a:latin typeface="Calibri"/>
                <a:cs typeface="Calibri"/>
              </a:rPr>
              <a:t>r</a:t>
            </a:r>
            <a:r>
              <a:rPr dirty="0" sz="4800">
                <a:solidFill>
                  <a:srgbClr val="0D0D0D"/>
                </a:solidFill>
                <a:latin typeface="Calibri"/>
                <a:cs typeface="Calibri"/>
              </a:rPr>
              <a:t>i</a:t>
            </a:r>
            <a:r>
              <a:rPr dirty="0" sz="4800" spc="-90">
                <a:solidFill>
                  <a:srgbClr val="0D0D0D"/>
                </a:solidFill>
                <a:latin typeface="Calibri"/>
                <a:cs typeface="Calibri"/>
              </a:rPr>
              <a:t>g</a:t>
            </a:r>
            <a:r>
              <a:rPr dirty="0" sz="4800" spc="-5">
                <a:solidFill>
                  <a:srgbClr val="0D0D0D"/>
                </a:solidFill>
                <a:latin typeface="Calibri"/>
                <a:cs typeface="Calibri"/>
              </a:rPr>
              <a:t>ono</a:t>
            </a:r>
            <a:r>
              <a:rPr dirty="0" sz="4800" spc="10">
                <a:solidFill>
                  <a:srgbClr val="0D0D0D"/>
                </a:solidFill>
                <a:latin typeface="Calibri"/>
                <a:cs typeface="Calibri"/>
              </a:rPr>
              <a:t>m</a:t>
            </a:r>
            <a:r>
              <a:rPr dirty="0" sz="4800" spc="-50">
                <a:solidFill>
                  <a:srgbClr val="0D0D0D"/>
                </a:solidFill>
                <a:latin typeface="Calibri"/>
                <a:cs typeface="Calibri"/>
              </a:rPr>
              <a:t>e</a:t>
            </a:r>
            <a:r>
              <a:rPr dirty="0" sz="4800">
                <a:solidFill>
                  <a:srgbClr val="0D0D0D"/>
                </a:solidFill>
                <a:latin typeface="Calibri"/>
                <a:cs typeface="Calibri"/>
              </a:rPr>
              <a:t>tric</a:t>
            </a:r>
            <a:endParaRPr sz="4800">
              <a:latin typeface="Calibri"/>
              <a:cs typeface="Calibri"/>
            </a:endParaRPr>
          </a:p>
          <a:p>
            <a:pPr marL="782320">
              <a:lnSpc>
                <a:spcPct val="100000"/>
              </a:lnSpc>
            </a:pPr>
            <a:r>
              <a:rPr dirty="0" sz="4800" spc="-5">
                <a:solidFill>
                  <a:srgbClr val="0D0D0D"/>
                </a:solidFill>
                <a:latin typeface="Calibri"/>
                <a:cs typeface="Calibri"/>
              </a:rPr>
              <a:t>Functions</a:t>
            </a:r>
            <a:endParaRPr sz="4800">
              <a:latin typeface="Calibri"/>
              <a:cs typeface="Calibri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1143000" y="2667000"/>
            <a:ext cx="1981200" cy="1254760"/>
          </a:xfrm>
          <a:custGeom>
            <a:avLst/>
            <a:gdLst/>
            <a:ahLst/>
            <a:cxnLst/>
            <a:rect l="l" t="t" r="r" b="b"/>
            <a:pathLst>
              <a:path w="1981200" h="1254760">
                <a:moveTo>
                  <a:pt x="1981200" y="0"/>
                </a:moveTo>
                <a:lnTo>
                  <a:pt x="0" y="0"/>
                </a:lnTo>
                <a:lnTo>
                  <a:pt x="0" y="1254252"/>
                </a:lnTo>
                <a:lnTo>
                  <a:pt x="1981200" y="1254252"/>
                </a:lnTo>
                <a:lnTo>
                  <a:pt x="1981200" y="0"/>
                </a:lnTo>
                <a:close/>
              </a:path>
            </a:pathLst>
          </a:custGeom>
          <a:solidFill>
            <a:srgbClr val="92D05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 txBox="1"/>
          <p:nvPr/>
        </p:nvSpPr>
        <p:spPr>
          <a:xfrm>
            <a:off x="1811782" y="3125470"/>
            <a:ext cx="643890" cy="7569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4800">
                <a:solidFill>
                  <a:srgbClr val="FFFFFF"/>
                </a:solidFill>
                <a:latin typeface="Calibri"/>
                <a:cs typeface="Calibri"/>
              </a:rPr>
              <a:t>06</a:t>
            </a:r>
            <a:endParaRPr sz="4800">
              <a:latin typeface="Calibri"/>
              <a:cs typeface="Calibri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1013460" y="5109971"/>
            <a:ext cx="7239000" cy="830580"/>
          </a:xfrm>
          <a:custGeom>
            <a:avLst/>
            <a:gdLst/>
            <a:ahLst/>
            <a:cxnLst/>
            <a:rect l="l" t="t" r="r" b="b"/>
            <a:pathLst>
              <a:path w="7239000" h="830579">
                <a:moveTo>
                  <a:pt x="7239000" y="0"/>
                </a:moveTo>
                <a:lnTo>
                  <a:pt x="0" y="0"/>
                </a:lnTo>
                <a:lnTo>
                  <a:pt x="0" y="830579"/>
                </a:lnTo>
                <a:lnTo>
                  <a:pt x="7239000" y="830579"/>
                </a:lnTo>
                <a:lnTo>
                  <a:pt x="7239000" y="0"/>
                </a:lnTo>
                <a:close/>
              </a:path>
            </a:pathLst>
          </a:custGeom>
          <a:solidFill>
            <a:srgbClr val="F1DCD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/>
          <p:nvPr/>
        </p:nvSpPr>
        <p:spPr>
          <a:xfrm>
            <a:off x="1854454" y="5124145"/>
            <a:ext cx="5556250" cy="76073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dirty="0" sz="2400" spc="-15" b="1">
                <a:latin typeface="Calibri"/>
                <a:cs typeface="Calibri"/>
              </a:rPr>
              <a:t>By </a:t>
            </a:r>
            <a:r>
              <a:rPr dirty="0" sz="2400" spc="-80" b="1">
                <a:latin typeface="Calibri"/>
                <a:cs typeface="Calibri"/>
              </a:rPr>
              <a:t>Dr.</a:t>
            </a:r>
            <a:r>
              <a:rPr dirty="0" sz="2400" spc="-25" b="1">
                <a:latin typeface="Calibri"/>
                <a:cs typeface="Calibri"/>
              </a:rPr>
              <a:t> </a:t>
            </a:r>
            <a:r>
              <a:rPr dirty="0" sz="2400" b="1">
                <a:latin typeface="Calibri"/>
                <a:cs typeface="Calibri"/>
              </a:rPr>
              <a:t>Shaimaa</a:t>
            </a:r>
            <a:r>
              <a:rPr dirty="0" sz="2400" spc="-15" b="1">
                <a:latin typeface="Calibri"/>
                <a:cs typeface="Calibri"/>
              </a:rPr>
              <a:t> </a:t>
            </a:r>
            <a:r>
              <a:rPr dirty="0" sz="2400" spc="-5" b="1">
                <a:latin typeface="Calibri"/>
                <a:cs typeface="Calibri"/>
              </a:rPr>
              <a:t>Amen/Material</a:t>
            </a:r>
            <a:r>
              <a:rPr dirty="0" sz="2400" spc="-20" b="1">
                <a:latin typeface="Calibri"/>
                <a:cs typeface="Calibri"/>
              </a:rPr>
              <a:t> </a:t>
            </a:r>
            <a:r>
              <a:rPr dirty="0" sz="2400" spc="-5" b="1">
                <a:latin typeface="Calibri"/>
                <a:cs typeface="Calibri"/>
              </a:rPr>
              <a:t>engineering</a:t>
            </a:r>
            <a:endParaRPr sz="2400">
              <a:latin typeface="Calibri"/>
              <a:cs typeface="Calibri"/>
            </a:endParaRPr>
          </a:p>
          <a:p>
            <a:pPr algn="ctr" marL="3810">
              <a:lnSpc>
                <a:spcPct val="100000"/>
              </a:lnSpc>
              <a:spcBef>
                <a:spcPts val="25"/>
              </a:spcBef>
            </a:pPr>
            <a:r>
              <a:rPr dirty="0" sz="2400" spc="-5" b="1">
                <a:latin typeface="Calibri"/>
                <a:cs typeface="Calibri"/>
              </a:rPr>
              <a:t>department</a:t>
            </a:r>
            <a:r>
              <a:rPr dirty="0" sz="2400" spc="110" b="1">
                <a:latin typeface="Calibri"/>
                <a:cs typeface="Calibri"/>
              </a:rPr>
              <a:t> </a:t>
            </a:r>
            <a:r>
              <a:rPr dirty="0" sz="2400" spc="-10" b="1">
                <a:latin typeface="Calibri"/>
                <a:cs typeface="Calibri"/>
              </a:rPr>
              <a:t>/1</a:t>
            </a:r>
            <a:r>
              <a:rPr dirty="0" baseline="24305" sz="2400" spc="-15" b="1">
                <a:latin typeface="Calibri"/>
                <a:cs typeface="Calibri"/>
              </a:rPr>
              <a:t>st</a:t>
            </a:r>
            <a:r>
              <a:rPr dirty="0" baseline="24305" sz="2400" spc="247" b="1">
                <a:latin typeface="Calibri"/>
                <a:cs typeface="Calibri"/>
              </a:rPr>
              <a:t> </a:t>
            </a:r>
            <a:r>
              <a:rPr dirty="0" sz="2400" spc="-5" b="1">
                <a:latin typeface="Calibri"/>
                <a:cs typeface="Calibri"/>
              </a:rPr>
              <a:t>Grade/Calculus</a:t>
            </a:r>
            <a:r>
              <a:rPr dirty="0" sz="2400" spc="-10" b="1">
                <a:latin typeface="Calibri"/>
                <a:cs typeface="Calibri"/>
              </a:rPr>
              <a:t> </a:t>
            </a:r>
            <a:r>
              <a:rPr dirty="0" sz="2400" b="1">
                <a:latin typeface="Calibri"/>
                <a:cs typeface="Calibri"/>
              </a:rPr>
              <a:t>I</a:t>
            </a:r>
            <a:endParaRPr sz="2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86029" y="119669"/>
            <a:ext cx="8489950" cy="1859914"/>
          </a:xfrm>
          <a:prstGeom prst="rect">
            <a:avLst/>
          </a:prstGeom>
        </p:spPr>
        <p:txBody>
          <a:bodyPr wrap="square" lIns="0" tIns="74930" rIns="0" bIns="0" rtlCol="0" vert="horz">
            <a:spAutoFit/>
          </a:bodyPr>
          <a:lstStyle/>
          <a:p>
            <a:pPr marL="140970" indent="-128905">
              <a:lnSpc>
                <a:spcPct val="100000"/>
              </a:lnSpc>
              <a:spcBef>
                <a:spcPts val="590"/>
              </a:spcBef>
              <a:buSzPct val="75000"/>
              <a:buFont typeface="Calibri"/>
              <a:buChar char="•"/>
              <a:tabLst>
                <a:tab pos="141605" algn="l"/>
              </a:tabLst>
            </a:pPr>
            <a:r>
              <a:rPr dirty="0" sz="2400" spc="-55" b="1">
                <a:latin typeface="Calibri"/>
                <a:cs typeface="Calibri"/>
              </a:rPr>
              <a:t>P</a:t>
            </a:r>
            <a:r>
              <a:rPr dirty="0" sz="2400" spc="-10" b="1">
                <a:latin typeface="Calibri"/>
                <a:cs typeface="Calibri"/>
              </a:rPr>
              <a:t>e</a:t>
            </a:r>
            <a:r>
              <a:rPr dirty="0" sz="2400" spc="-15" b="1">
                <a:latin typeface="Calibri"/>
                <a:cs typeface="Calibri"/>
              </a:rPr>
              <a:t>ri</a:t>
            </a:r>
            <a:r>
              <a:rPr dirty="0" sz="2400" spc="-10" b="1">
                <a:latin typeface="Calibri"/>
                <a:cs typeface="Calibri"/>
              </a:rPr>
              <a:t>o</a:t>
            </a:r>
            <a:r>
              <a:rPr dirty="0" sz="2400" spc="-20" b="1">
                <a:latin typeface="Calibri"/>
                <a:cs typeface="Calibri"/>
              </a:rPr>
              <a:t>d</a:t>
            </a:r>
            <a:r>
              <a:rPr dirty="0" sz="2400" spc="-15" b="1">
                <a:latin typeface="Calibri"/>
                <a:cs typeface="Calibri"/>
              </a:rPr>
              <a:t>i</a:t>
            </a:r>
            <a:r>
              <a:rPr dirty="0" sz="2400" spc="-10" b="1">
                <a:latin typeface="Calibri"/>
                <a:cs typeface="Calibri"/>
              </a:rPr>
              <a:t>c</a:t>
            </a:r>
            <a:r>
              <a:rPr dirty="0" sz="2400" spc="-15" b="1">
                <a:latin typeface="Calibri"/>
                <a:cs typeface="Calibri"/>
              </a:rPr>
              <a:t>i</a:t>
            </a:r>
            <a:r>
              <a:rPr dirty="0" sz="2400" spc="-20" b="1">
                <a:latin typeface="Calibri"/>
                <a:cs typeface="Calibri"/>
              </a:rPr>
              <a:t>t</a:t>
            </a:r>
            <a:r>
              <a:rPr dirty="0" sz="2400" b="1">
                <a:latin typeface="Calibri"/>
                <a:cs typeface="Calibri"/>
              </a:rPr>
              <a:t>y</a:t>
            </a:r>
            <a:r>
              <a:rPr dirty="0" sz="2400" spc="-15" b="1">
                <a:latin typeface="Calibri"/>
                <a:cs typeface="Calibri"/>
              </a:rPr>
              <a:t> </a:t>
            </a:r>
            <a:r>
              <a:rPr dirty="0" sz="2400" b="1">
                <a:latin typeface="Calibri"/>
                <a:cs typeface="Calibri"/>
              </a:rPr>
              <a:t>and</a:t>
            </a:r>
            <a:r>
              <a:rPr dirty="0" sz="2400" spc="-10" b="1">
                <a:latin typeface="Calibri"/>
                <a:cs typeface="Calibri"/>
              </a:rPr>
              <a:t> </a:t>
            </a:r>
            <a:r>
              <a:rPr dirty="0" sz="2400" spc="-20" b="1">
                <a:latin typeface="Calibri"/>
                <a:cs typeface="Calibri"/>
              </a:rPr>
              <a:t>G</a:t>
            </a:r>
            <a:r>
              <a:rPr dirty="0" sz="2400" spc="-65" b="1">
                <a:latin typeface="Calibri"/>
                <a:cs typeface="Calibri"/>
              </a:rPr>
              <a:t>r</a:t>
            </a:r>
            <a:r>
              <a:rPr dirty="0" sz="2400" spc="-10" b="1">
                <a:latin typeface="Calibri"/>
                <a:cs typeface="Calibri"/>
              </a:rPr>
              <a:t>a</a:t>
            </a:r>
            <a:r>
              <a:rPr dirty="0" sz="2400" spc="-20" b="1">
                <a:latin typeface="Calibri"/>
                <a:cs typeface="Calibri"/>
              </a:rPr>
              <a:t>ph</a:t>
            </a:r>
            <a:r>
              <a:rPr dirty="0" sz="2400" b="1">
                <a:latin typeface="Calibri"/>
                <a:cs typeface="Calibri"/>
              </a:rPr>
              <a:t>s</a:t>
            </a:r>
            <a:r>
              <a:rPr dirty="0" sz="2400" spc="-40" b="1">
                <a:latin typeface="Calibri"/>
                <a:cs typeface="Calibri"/>
              </a:rPr>
              <a:t> </a:t>
            </a:r>
            <a:r>
              <a:rPr dirty="0" sz="2400" b="1">
                <a:latin typeface="Calibri"/>
                <a:cs typeface="Calibri"/>
              </a:rPr>
              <a:t>of</a:t>
            </a:r>
            <a:r>
              <a:rPr dirty="0" sz="2400" spc="-15" b="1">
                <a:latin typeface="Calibri"/>
                <a:cs typeface="Calibri"/>
              </a:rPr>
              <a:t> </a:t>
            </a:r>
            <a:r>
              <a:rPr dirty="0" sz="2400" b="1">
                <a:latin typeface="Calibri"/>
                <a:cs typeface="Calibri"/>
              </a:rPr>
              <a:t>t</a:t>
            </a:r>
            <a:r>
              <a:rPr dirty="0" sz="2400" spc="-10" b="1">
                <a:latin typeface="Calibri"/>
                <a:cs typeface="Calibri"/>
              </a:rPr>
              <a:t>h</a:t>
            </a:r>
            <a:r>
              <a:rPr dirty="0" sz="2400" b="1">
                <a:latin typeface="Calibri"/>
                <a:cs typeface="Calibri"/>
              </a:rPr>
              <a:t>e </a:t>
            </a:r>
            <a:r>
              <a:rPr dirty="0" sz="2400" spc="-135" b="1">
                <a:latin typeface="Calibri"/>
                <a:cs typeface="Calibri"/>
              </a:rPr>
              <a:t>T</a:t>
            </a:r>
            <a:r>
              <a:rPr dirty="0" sz="2400" spc="-15" b="1">
                <a:latin typeface="Calibri"/>
                <a:cs typeface="Calibri"/>
              </a:rPr>
              <a:t>ri</a:t>
            </a:r>
            <a:r>
              <a:rPr dirty="0" sz="2400" spc="-35" b="1">
                <a:latin typeface="Calibri"/>
                <a:cs typeface="Calibri"/>
              </a:rPr>
              <a:t>g</a:t>
            </a:r>
            <a:r>
              <a:rPr dirty="0" sz="2400" spc="-10" b="1">
                <a:latin typeface="Calibri"/>
                <a:cs typeface="Calibri"/>
              </a:rPr>
              <a:t>o</a:t>
            </a:r>
            <a:r>
              <a:rPr dirty="0" sz="2400" spc="-20" b="1">
                <a:latin typeface="Calibri"/>
                <a:cs typeface="Calibri"/>
              </a:rPr>
              <a:t>no</a:t>
            </a:r>
            <a:r>
              <a:rPr dirty="0" sz="2400" spc="-25" b="1">
                <a:latin typeface="Calibri"/>
                <a:cs typeface="Calibri"/>
              </a:rPr>
              <a:t>me</a:t>
            </a:r>
            <a:r>
              <a:rPr dirty="0" sz="2400" spc="-20" b="1">
                <a:latin typeface="Calibri"/>
                <a:cs typeface="Calibri"/>
              </a:rPr>
              <a:t>t</a:t>
            </a:r>
            <a:r>
              <a:rPr dirty="0" sz="2400" spc="-15" b="1">
                <a:latin typeface="Calibri"/>
                <a:cs typeface="Calibri"/>
              </a:rPr>
              <a:t>ri</a:t>
            </a:r>
            <a:r>
              <a:rPr dirty="0" sz="2400" b="1">
                <a:latin typeface="Calibri"/>
                <a:cs typeface="Calibri"/>
              </a:rPr>
              <a:t>c</a:t>
            </a:r>
            <a:r>
              <a:rPr dirty="0" sz="2400" spc="-120" b="1">
                <a:latin typeface="Calibri"/>
                <a:cs typeface="Calibri"/>
              </a:rPr>
              <a:t> </a:t>
            </a:r>
            <a:r>
              <a:rPr dirty="0" sz="2400" b="1">
                <a:latin typeface="Calibri"/>
                <a:cs typeface="Calibri"/>
              </a:rPr>
              <a:t>Fu</a:t>
            </a:r>
            <a:r>
              <a:rPr dirty="0" sz="2400" spc="-10" b="1">
                <a:latin typeface="Calibri"/>
                <a:cs typeface="Calibri"/>
              </a:rPr>
              <a:t>n</a:t>
            </a:r>
            <a:r>
              <a:rPr dirty="0" sz="2400" spc="-5" b="1">
                <a:latin typeface="Calibri"/>
                <a:cs typeface="Calibri"/>
              </a:rPr>
              <a:t>ctions</a:t>
            </a:r>
            <a:endParaRPr sz="2400">
              <a:latin typeface="Calibri"/>
              <a:cs typeface="Calibri"/>
            </a:endParaRPr>
          </a:p>
          <a:p>
            <a:pPr marL="127000">
              <a:lnSpc>
                <a:spcPts val="2515"/>
              </a:lnSpc>
              <a:spcBef>
                <a:spcPts val="434"/>
              </a:spcBef>
              <a:tabLst>
                <a:tab pos="2197100" algn="l"/>
              </a:tabLst>
            </a:pPr>
            <a:r>
              <a:rPr dirty="0" sz="2000" spc="-10" b="1">
                <a:latin typeface="Calibri"/>
                <a:cs typeface="Calibri"/>
              </a:rPr>
              <a:t>Periodic</a:t>
            </a:r>
            <a:r>
              <a:rPr dirty="0" sz="2000" spc="-45" b="1">
                <a:latin typeface="Calibri"/>
                <a:cs typeface="Calibri"/>
              </a:rPr>
              <a:t> </a:t>
            </a:r>
            <a:r>
              <a:rPr dirty="0" sz="2000" spc="-5" b="1">
                <a:latin typeface="Calibri"/>
                <a:cs typeface="Calibri"/>
              </a:rPr>
              <a:t>Function:	</a:t>
            </a:r>
            <a:r>
              <a:rPr dirty="0" sz="2000">
                <a:latin typeface="Calibri"/>
                <a:cs typeface="Calibri"/>
              </a:rPr>
              <a:t>A</a:t>
            </a:r>
            <a:r>
              <a:rPr dirty="0" sz="2000" spc="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function</a:t>
            </a:r>
            <a:r>
              <a:rPr dirty="0" sz="2000" spc="-10">
                <a:latin typeface="Calibri"/>
                <a:cs typeface="Calibri"/>
              </a:rPr>
              <a:t> </a:t>
            </a:r>
            <a:r>
              <a:rPr dirty="0" sz="2000" spc="-110">
                <a:latin typeface="Calibri"/>
                <a:cs typeface="Calibri"/>
              </a:rPr>
              <a:t>ƒ(</a:t>
            </a:r>
            <a:r>
              <a:rPr dirty="0" sz="2100" spc="-110" i="1">
                <a:latin typeface="Trebuchet MS"/>
                <a:cs typeface="Trebuchet MS"/>
              </a:rPr>
              <a:t>x</a:t>
            </a:r>
            <a:r>
              <a:rPr dirty="0" sz="2000" spc="-110">
                <a:latin typeface="Calibri"/>
                <a:cs typeface="Calibri"/>
              </a:rPr>
              <a:t>)</a:t>
            </a:r>
            <a:r>
              <a:rPr dirty="0" sz="2000" spc="-30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is</a:t>
            </a:r>
            <a:r>
              <a:rPr dirty="0" sz="2000" spc="5">
                <a:latin typeface="Calibri"/>
                <a:cs typeface="Calibri"/>
              </a:rPr>
              <a:t> </a:t>
            </a:r>
            <a:r>
              <a:rPr dirty="0" sz="2000" b="1">
                <a:latin typeface="Calibri"/>
                <a:cs typeface="Calibri"/>
              </a:rPr>
              <a:t>periodic</a:t>
            </a:r>
            <a:r>
              <a:rPr dirty="0" sz="2000" spc="-15" b="1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if</a:t>
            </a:r>
            <a:r>
              <a:rPr dirty="0" sz="2000" spc="-5">
                <a:latin typeface="Calibri"/>
                <a:cs typeface="Calibri"/>
              </a:rPr>
              <a:t> there</a:t>
            </a:r>
            <a:r>
              <a:rPr dirty="0" sz="2000" spc="-2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is</a:t>
            </a:r>
            <a:r>
              <a:rPr dirty="0" sz="2000" spc="-1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a </a:t>
            </a:r>
            <a:r>
              <a:rPr dirty="0" sz="2000" spc="-20">
                <a:latin typeface="Calibri"/>
                <a:cs typeface="Calibri"/>
              </a:rPr>
              <a:t>positive</a:t>
            </a:r>
            <a:r>
              <a:rPr dirty="0" sz="2000">
                <a:latin typeface="Calibri"/>
                <a:cs typeface="Calibri"/>
              </a:rPr>
              <a:t> number</a:t>
            </a:r>
            <a:r>
              <a:rPr dirty="0" sz="2000" spc="-50">
                <a:latin typeface="Calibri"/>
                <a:cs typeface="Calibri"/>
              </a:rPr>
              <a:t> </a:t>
            </a:r>
            <a:r>
              <a:rPr dirty="0" sz="2100" spc="30" i="1">
                <a:latin typeface="Trebuchet MS"/>
                <a:cs typeface="Trebuchet MS"/>
              </a:rPr>
              <a:t>p</a:t>
            </a:r>
            <a:r>
              <a:rPr dirty="0" sz="2000" spc="30">
                <a:latin typeface="Calibri"/>
                <a:cs typeface="Calibri"/>
              </a:rPr>
              <a:t>such</a:t>
            </a:r>
            <a:endParaRPr sz="2000">
              <a:latin typeface="Calibri"/>
              <a:cs typeface="Calibri"/>
            </a:endParaRPr>
          </a:p>
          <a:p>
            <a:pPr marL="12700">
              <a:lnSpc>
                <a:spcPts val="2515"/>
              </a:lnSpc>
            </a:pPr>
            <a:r>
              <a:rPr dirty="0" sz="2000" spc="-5">
                <a:latin typeface="Calibri"/>
                <a:cs typeface="Calibri"/>
              </a:rPr>
              <a:t>that</a:t>
            </a:r>
            <a:r>
              <a:rPr dirty="0" sz="2000" spc="-25">
                <a:latin typeface="Calibri"/>
                <a:cs typeface="Calibri"/>
              </a:rPr>
              <a:t> </a:t>
            </a:r>
            <a:r>
              <a:rPr dirty="0" sz="2100" spc="-145" i="1">
                <a:latin typeface="Trebuchet MS"/>
                <a:cs typeface="Trebuchet MS"/>
              </a:rPr>
              <a:t>f(x+p)</a:t>
            </a:r>
            <a:r>
              <a:rPr dirty="0" sz="2100" spc="-300" i="1">
                <a:latin typeface="Trebuchet MS"/>
                <a:cs typeface="Trebuchet MS"/>
              </a:rPr>
              <a:t> </a:t>
            </a:r>
            <a:r>
              <a:rPr dirty="0" sz="2100" i="1">
                <a:latin typeface="Trebuchet MS"/>
                <a:cs typeface="Trebuchet MS"/>
              </a:rPr>
              <a:t>=</a:t>
            </a:r>
            <a:r>
              <a:rPr dirty="0" sz="2100" spc="-210" i="1">
                <a:latin typeface="Trebuchet MS"/>
                <a:cs typeface="Trebuchet MS"/>
              </a:rPr>
              <a:t> </a:t>
            </a:r>
            <a:r>
              <a:rPr dirty="0" sz="2100" spc="-150" i="1">
                <a:latin typeface="Trebuchet MS"/>
                <a:cs typeface="Trebuchet MS"/>
              </a:rPr>
              <a:t>f(x)</a:t>
            </a:r>
            <a:r>
              <a:rPr dirty="0" sz="2100" spc="-365" i="1">
                <a:latin typeface="Trebuchet MS"/>
                <a:cs typeface="Trebuchet MS"/>
              </a:rPr>
              <a:t> </a:t>
            </a:r>
            <a:r>
              <a:rPr dirty="0" sz="2000" spc="-20">
                <a:latin typeface="Calibri"/>
                <a:cs typeface="Calibri"/>
              </a:rPr>
              <a:t>for</a:t>
            </a:r>
            <a:r>
              <a:rPr dirty="0" sz="2000" spc="-45">
                <a:latin typeface="Calibri"/>
                <a:cs typeface="Calibri"/>
              </a:rPr>
              <a:t> </a:t>
            </a:r>
            <a:r>
              <a:rPr dirty="0" sz="2000" spc="-20">
                <a:latin typeface="Calibri"/>
                <a:cs typeface="Calibri"/>
              </a:rPr>
              <a:t>every</a:t>
            </a:r>
            <a:r>
              <a:rPr dirty="0" sz="2000" spc="-15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value</a:t>
            </a:r>
            <a:r>
              <a:rPr dirty="0" sz="2000" spc="-2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of</a:t>
            </a:r>
            <a:r>
              <a:rPr dirty="0" sz="2000" spc="-25">
                <a:latin typeface="Calibri"/>
                <a:cs typeface="Calibri"/>
              </a:rPr>
              <a:t> </a:t>
            </a:r>
            <a:r>
              <a:rPr dirty="0" sz="2100" spc="-50" i="1">
                <a:latin typeface="Trebuchet MS"/>
                <a:cs typeface="Trebuchet MS"/>
              </a:rPr>
              <a:t>x</a:t>
            </a:r>
            <a:r>
              <a:rPr dirty="0" sz="2000" spc="-50">
                <a:latin typeface="Calibri"/>
                <a:cs typeface="Calibri"/>
              </a:rPr>
              <a:t>.</a:t>
            </a:r>
            <a:r>
              <a:rPr dirty="0" sz="2000" spc="-200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The</a:t>
            </a:r>
            <a:r>
              <a:rPr dirty="0" sz="2000" spc="-25">
                <a:latin typeface="Calibri"/>
                <a:cs typeface="Calibri"/>
              </a:rPr>
              <a:t> </a:t>
            </a:r>
            <a:r>
              <a:rPr dirty="0" sz="2000" spc="-20">
                <a:latin typeface="Calibri"/>
                <a:cs typeface="Calibri"/>
              </a:rPr>
              <a:t>smallest</a:t>
            </a:r>
            <a:r>
              <a:rPr dirty="0" sz="2000" spc="4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such</a:t>
            </a:r>
            <a:r>
              <a:rPr dirty="0" sz="2000" spc="-25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value</a:t>
            </a:r>
            <a:r>
              <a:rPr dirty="0" sz="2000" spc="-3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of</a:t>
            </a:r>
            <a:r>
              <a:rPr dirty="0" sz="2000" spc="-30">
                <a:latin typeface="Calibri"/>
                <a:cs typeface="Calibri"/>
              </a:rPr>
              <a:t> </a:t>
            </a:r>
            <a:r>
              <a:rPr dirty="0" sz="2100" i="1">
                <a:latin typeface="Trebuchet MS"/>
                <a:cs typeface="Trebuchet MS"/>
              </a:rPr>
              <a:t>p</a:t>
            </a:r>
            <a:r>
              <a:rPr dirty="0" sz="2100" spc="-235" i="1">
                <a:latin typeface="Trebuchet MS"/>
                <a:cs typeface="Trebuchet MS"/>
              </a:rPr>
              <a:t> </a:t>
            </a:r>
            <a:r>
              <a:rPr dirty="0" sz="2000">
                <a:latin typeface="Calibri"/>
                <a:cs typeface="Calibri"/>
              </a:rPr>
              <a:t>is</a:t>
            </a:r>
            <a:r>
              <a:rPr dirty="0" sz="2000" spc="-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the</a:t>
            </a:r>
            <a:r>
              <a:rPr dirty="0" sz="2000" spc="10">
                <a:latin typeface="Calibri"/>
                <a:cs typeface="Calibri"/>
              </a:rPr>
              <a:t> </a:t>
            </a:r>
            <a:r>
              <a:rPr dirty="0" sz="2000" b="1">
                <a:latin typeface="Calibri"/>
                <a:cs typeface="Calibri"/>
              </a:rPr>
              <a:t>period</a:t>
            </a:r>
            <a:r>
              <a:rPr dirty="0" sz="2000" spc="-15" b="1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of</a:t>
            </a:r>
            <a:r>
              <a:rPr dirty="0" sz="2000" spc="30">
                <a:latin typeface="Calibri"/>
                <a:cs typeface="Calibri"/>
              </a:rPr>
              <a:t> </a:t>
            </a:r>
            <a:r>
              <a:rPr dirty="0" sz="2000" spc="-204">
                <a:latin typeface="Calibri"/>
                <a:cs typeface="Calibri"/>
              </a:rPr>
              <a:t>ƒ.</a:t>
            </a:r>
            <a:endParaRPr sz="20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26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dirty="0" sz="2000" spc="-165">
                <a:latin typeface="Calibri"/>
                <a:cs typeface="Calibri"/>
              </a:rPr>
              <a:t>”</a:t>
            </a:r>
            <a:r>
              <a:rPr dirty="0" sz="2000" spc="-35">
                <a:latin typeface="Calibri"/>
                <a:cs typeface="Calibri"/>
              </a:rPr>
              <a:t>g</a:t>
            </a:r>
            <a:r>
              <a:rPr dirty="0" sz="2000" spc="-80">
                <a:latin typeface="Calibri"/>
                <a:cs typeface="Calibri"/>
              </a:rPr>
              <a:t>r</a:t>
            </a:r>
            <a:r>
              <a:rPr dirty="0" sz="2000" spc="-40">
                <a:latin typeface="Calibri"/>
                <a:cs typeface="Calibri"/>
              </a:rPr>
              <a:t>a</a:t>
            </a:r>
            <a:r>
              <a:rPr dirty="0" sz="2000" spc="-35">
                <a:latin typeface="Calibri"/>
                <a:cs typeface="Calibri"/>
              </a:rPr>
              <a:t>p</a:t>
            </a:r>
            <a:r>
              <a:rPr dirty="0" sz="2000">
                <a:latin typeface="Calibri"/>
                <a:cs typeface="Calibri"/>
              </a:rPr>
              <a:t>h</a:t>
            </a:r>
            <a:r>
              <a:rPr dirty="0" sz="2000" spc="-5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tr</a:t>
            </a:r>
            <a:r>
              <a:rPr dirty="0" sz="2000" spc="-10">
                <a:latin typeface="Calibri"/>
                <a:cs typeface="Calibri"/>
              </a:rPr>
              <a:t>ig</a:t>
            </a:r>
            <a:r>
              <a:rPr dirty="0" sz="2000" spc="-5">
                <a:latin typeface="Calibri"/>
                <a:cs typeface="Calibri"/>
              </a:rPr>
              <a:t>o</a:t>
            </a:r>
            <a:r>
              <a:rPr dirty="0" sz="2000" spc="-10">
                <a:latin typeface="Calibri"/>
                <a:cs typeface="Calibri"/>
              </a:rPr>
              <a:t>n</a:t>
            </a:r>
            <a:r>
              <a:rPr dirty="0" sz="2000" spc="-15">
                <a:latin typeface="Calibri"/>
                <a:cs typeface="Calibri"/>
              </a:rPr>
              <a:t>o</a:t>
            </a:r>
            <a:r>
              <a:rPr dirty="0" sz="2000">
                <a:latin typeface="Calibri"/>
                <a:cs typeface="Calibri"/>
              </a:rPr>
              <a:t>m</a:t>
            </a:r>
            <a:r>
              <a:rPr dirty="0" sz="2000" spc="-20">
                <a:latin typeface="Calibri"/>
                <a:cs typeface="Calibri"/>
              </a:rPr>
              <a:t>e</a:t>
            </a:r>
            <a:r>
              <a:rPr dirty="0" sz="2000">
                <a:latin typeface="Calibri"/>
                <a:cs typeface="Calibri"/>
              </a:rPr>
              <a:t>tr</a:t>
            </a:r>
            <a:r>
              <a:rPr dirty="0" sz="2000" spc="-10">
                <a:latin typeface="Calibri"/>
                <a:cs typeface="Calibri"/>
              </a:rPr>
              <a:t>i</a:t>
            </a:r>
            <a:r>
              <a:rPr dirty="0" sz="2000">
                <a:latin typeface="Calibri"/>
                <a:cs typeface="Calibri"/>
              </a:rPr>
              <a:t>c</a:t>
            </a:r>
            <a:r>
              <a:rPr dirty="0" sz="2000" spc="-35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fu</a:t>
            </a:r>
            <a:r>
              <a:rPr dirty="0" sz="2000" spc="5">
                <a:latin typeface="Calibri"/>
                <a:cs typeface="Calibri"/>
              </a:rPr>
              <a:t>n</a:t>
            </a:r>
            <a:r>
              <a:rPr dirty="0" sz="2000">
                <a:latin typeface="Calibri"/>
                <a:cs typeface="Calibri"/>
              </a:rPr>
              <a:t>ctions</a:t>
            </a:r>
            <a:r>
              <a:rPr dirty="0" sz="2000" spc="-2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in</a:t>
            </a:r>
            <a:r>
              <a:rPr dirty="0" sz="200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the</a:t>
            </a:r>
            <a:r>
              <a:rPr dirty="0" sz="2000" spc="-5">
                <a:latin typeface="Calibri"/>
                <a:cs typeface="Calibri"/>
              </a:rPr>
              <a:t> </a:t>
            </a:r>
            <a:r>
              <a:rPr dirty="0" sz="2000" spc="-20">
                <a:latin typeface="Calibri"/>
                <a:cs typeface="Calibri"/>
              </a:rPr>
              <a:t>c</a:t>
            </a:r>
            <a:r>
              <a:rPr dirty="0" sz="2000" spc="-15">
                <a:latin typeface="Calibri"/>
                <a:cs typeface="Calibri"/>
              </a:rPr>
              <a:t>oo</a:t>
            </a:r>
            <a:r>
              <a:rPr dirty="0" sz="2000" spc="-40">
                <a:latin typeface="Calibri"/>
                <a:cs typeface="Calibri"/>
              </a:rPr>
              <a:t>r</a:t>
            </a:r>
            <a:r>
              <a:rPr dirty="0" sz="2000" spc="-10">
                <a:latin typeface="Calibri"/>
                <a:cs typeface="Calibri"/>
              </a:rPr>
              <a:t>d</a:t>
            </a:r>
            <a:r>
              <a:rPr dirty="0" sz="2000" spc="-15">
                <a:latin typeface="Calibri"/>
                <a:cs typeface="Calibri"/>
              </a:rPr>
              <a:t>i</a:t>
            </a:r>
            <a:r>
              <a:rPr dirty="0" sz="2000" spc="-10">
                <a:latin typeface="Calibri"/>
                <a:cs typeface="Calibri"/>
              </a:rPr>
              <a:t>n</a:t>
            </a:r>
            <a:r>
              <a:rPr dirty="0" sz="2000" spc="-40">
                <a:latin typeface="Calibri"/>
                <a:cs typeface="Calibri"/>
              </a:rPr>
              <a:t>at</a:t>
            </a:r>
            <a:r>
              <a:rPr dirty="0" sz="2000">
                <a:latin typeface="Calibri"/>
                <a:cs typeface="Calibri"/>
              </a:rPr>
              <a:t>e</a:t>
            </a:r>
            <a:r>
              <a:rPr dirty="0" sz="2000" spc="-25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plane</a:t>
            </a:r>
            <a:r>
              <a:rPr dirty="0" sz="2000">
                <a:latin typeface="Calibri"/>
                <a:cs typeface="Calibri"/>
              </a:rPr>
              <a:t>:</a:t>
            </a:r>
            <a:r>
              <a:rPr dirty="0" sz="2000" spc="-30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Se</a:t>
            </a:r>
            <a:r>
              <a:rPr dirty="0" sz="2000">
                <a:latin typeface="Calibri"/>
                <a:cs typeface="Calibri"/>
              </a:rPr>
              <a:t>e</a:t>
            </a:r>
            <a:r>
              <a:rPr dirty="0" sz="2000" spc="-10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Fig</a:t>
            </a:r>
            <a:r>
              <a:rPr dirty="0" sz="2000" spc="5">
                <a:latin typeface="Calibri"/>
                <a:cs typeface="Calibri"/>
              </a:rPr>
              <a:t>u</a:t>
            </a:r>
            <a:r>
              <a:rPr dirty="0" sz="2000" spc="-30">
                <a:latin typeface="Calibri"/>
                <a:cs typeface="Calibri"/>
              </a:rPr>
              <a:t>r</a:t>
            </a:r>
            <a:r>
              <a:rPr dirty="0" sz="2000">
                <a:latin typeface="Calibri"/>
                <a:cs typeface="Calibri"/>
              </a:rPr>
              <a:t>e,</a:t>
            </a:r>
            <a:endParaRPr sz="2000">
              <a:latin typeface="Calibri"/>
              <a:cs typeface="Calibri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10895" y="2095500"/>
            <a:ext cx="8709660" cy="4623816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7159" y="508507"/>
            <a:ext cx="7498080" cy="635635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5"/>
              </a:spcBef>
            </a:pPr>
            <a:r>
              <a:rPr dirty="0" sz="2000"/>
              <a:t>As</a:t>
            </a:r>
            <a:r>
              <a:rPr dirty="0" sz="2000" spc="-5"/>
              <a:t> </a:t>
            </a:r>
            <a:r>
              <a:rPr dirty="0" sz="2000" spc="-10"/>
              <a:t>we</a:t>
            </a:r>
            <a:r>
              <a:rPr dirty="0" sz="2000" spc="-25"/>
              <a:t> </a:t>
            </a:r>
            <a:r>
              <a:rPr dirty="0" sz="2000"/>
              <a:t>can</a:t>
            </a:r>
            <a:r>
              <a:rPr dirty="0" sz="2000" spc="-30"/>
              <a:t> </a:t>
            </a:r>
            <a:r>
              <a:rPr dirty="0" sz="2000" spc="-5"/>
              <a:t>see</a:t>
            </a:r>
            <a:r>
              <a:rPr dirty="0" sz="2000"/>
              <a:t> in</a:t>
            </a:r>
            <a:r>
              <a:rPr dirty="0" sz="2000" spc="-15"/>
              <a:t> </a:t>
            </a:r>
            <a:r>
              <a:rPr dirty="0" sz="2000"/>
              <a:t>Figure</a:t>
            </a:r>
            <a:r>
              <a:rPr dirty="0" sz="2000" spc="-40"/>
              <a:t> </a:t>
            </a:r>
            <a:r>
              <a:rPr dirty="0" sz="2000"/>
              <a:t>the</a:t>
            </a:r>
            <a:r>
              <a:rPr dirty="0" sz="2000" spc="-10"/>
              <a:t> tangent</a:t>
            </a:r>
            <a:r>
              <a:rPr dirty="0" sz="2000" spc="-20"/>
              <a:t> </a:t>
            </a:r>
            <a:r>
              <a:rPr dirty="0" sz="2000"/>
              <a:t>and</a:t>
            </a:r>
            <a:r>
              <a:rPr dirty="0" sz="2000" spc="-10"/>
              <a:t> cotangent</a:t>
            </a:r>
            <a:r>
              <a:rPr dirty="0" sz="2000" spc="-20"/>
              <a:t> </a:t>
            </a:r>
            <a:r>
              <a:rPr dirty="0" sz="2000"/>
              <a:t>functions</a:t>
            </a:r>
            <a:r>
              <a:rPr dirty="0" sz="2000" spc="-30"/>
              <a:t> </a:t>
            </a:r>
            <a:r>
              <a:rPr dirty="0" sz="2000" spc="-20"/>
              <a:t>have </a:t>
            </a:r>
            <a:r>
              <a:rPr dirty="0" sz="2000" spc="-5"/>
              <a:t>period </a:t>
            </a:r>
            <a:r>
              <a:rPr dirty="0" sz="2000" spc="-434"/>
              <a:t> </a:t>
            </a:r>
            <a:r>
              <a:rPr dirty="0" sz="2000" spc="-5"/>
              <a:t>The</a:t>
            </a:r>
            <a:r>
              <a:rPr dirty="0" sz="2000" spc="-30"/>
              <a:t> </a:t>
            </a:r>
            <a:r>
              <a:rPr dirty="0" sz="2000" spc="-5"/>
              <a:t>other</a:t>
            </a:r>
            <a:r>
              <a:rPr dirty="0" sz="2000" spc="-25"/>
              <a:t> </a:t>
            </a:r>
            <a:r>
              <a:rPr dirty="0" sz="2000" spc="-10"/>
              <a:t>four</a:t>
            </a:r>
            <a:r>
              <a:rPr dirty="0" sz="2000" spc="-60"/>
              <a:t> </a:t>
            </a:r>
            <a:r>
              <a:rPr dirty="0" sz="2000"/>
              <a:t>functions</a:t>
            </a:r>
            <a:r>
              <a:rPr dirty="0" sz="2000" spc="-10"/>
              <a:t> </a:t>
            </a:r>
            <a:r>
              <a:rPr dirty="0" sz="2000" spc="-20"/>
              <a:t>have</a:t>
            </a:r>
            <a:r>
              <a:rPr dirty="0" sz="2000" spc="-35"/>
              <a:t> </a:t>
            </a:r>
            <a:r>
              <a:rPr dirty="0" sz="2000" spc="-5"/>
              <a:t>period</a:t>
            </a:r>
            <a:endParaRPr sz="2000"/>
          </a:p>
        </p:txBody>
      </p:sp>
      <p:sp>
        <p:nvSpPr>
          <p:cNvPr id="3" name="object 3"/>
          <p:cNvSpPr txBox="1"/>
          <p:nvPr/>
        </p:nvSpPr>
        <p:spPr>
          <a:xfrm>
            <a:off x="535635" y="1587246"/>
            <a:ext cx="7426959" cy="150050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2800" spc="-45">
                <a:latin typeface="Calibri"/>
                <a:cs typeface="Calibri"/>
              </a:rPr>
              <a:t>Even</a:t>
            </a:r>
            <a:r>
              <a:rPr dirty="0" sz="2800" spc="-65">
                <a:latin typeface="Calibri"/>
                <a:cs typeface="Calibri"/>
              </a:rPr>
              <a:t> </a:t>
            </a:r>
            <a:r>
              <a:rPr dirty="0" sz="2800" spc="-5">
                <a:latin typeface="Calibri"/>
                <a:cs typeface="Calibri"/>
              </a:rPr>
              <a:t>and</a:t>
            </a:r>
            <a:r>
              <a:rPr dirty="0" sz="2800" spc="-10">
                <a:latin typeface="Calibri"/>
                <a:cs typeface="Calibri"/>
              </a:rPr>
              <a:t> </a:t>
            </a:r>
            <a:r>
              <a:rPr dirty="0" sz="2800" spc="-15">
                <a:latin typeface="Calibri"/>
                <a:cs typeface="Calibri"/>
              </a:rPr>
              <a:t>Odd</a:t>
            </a:r>
            <a:r>
              <a:rPr dirty="0" sz="2800">
                <a:latin typeface="Calibri"/>
                <a:cs typeface="Calibri"/>
              </a:rPr>
              <a:t> </a:t>
            </a:r>
            <a:r>
              <a:rPr dirty="0" sz="2800" spc="-45">
                <a:latin typeface="Calibri"/>
                <a:cs typeface="Calibri"/>
              </a:rPr>
              <a:t>Trigonometric</a:t>
            </a:r>
            <a:r>
              <a:rPr dirty="0" sz="2800" spc="45">
                <a:latin typeface="Calibri"/>
                <a:cs typeface="Calibri"/>
              </a:rPr>
              <a:t> </a:t>
            </a:r>
            <a:r>
              <a:rPr dirty="0" sz="2800" spc="-10">
                <a:latin typeface="Calibri"/>
                <a:cs typeface="Calibri"/>
              </a:rPr>
              <a:t>Functions</a:t>
            </a:r>
            <a:endParaRPr sz="28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2800">
              <a:latin typeface="Calibri"/>
              <a:cs typeface="Calibri"/>
            </a:endParaRPr>
          </a:p>
          <a:p>
            <a:pPr marL="355600" marR="5080" indent="-342900">
              <a:lnSpc>
                <a:spcPct val="100000"/>
              </a:lnSpc>
            </a:pPr>
            <a:r>
              <a:rPr dirty="0" sz="2000" spc="-5">
                <a:latin typeface="Calibri"/>
                <a:cs typeface="Calibri"/>
              </a:rPr>
              <a:t>The </a:t>
            </a:r>
            <a:r>
              <a:rPr dirty="0" sz="2000" spc="-20">
                <a:latin typeface="Calibri"/>
                <a:cs typeface="Calibri"/>
              </a:rPr>
              <a:t>symmetries </a:t>
            </a:r>
            <a:r>
              <a:rPr dirty="0" sz="2000">
                <a:latin typeface="Calibri"/>
                <a:cs typeface="Calibri"/>
              </a:rPr>
              <a:t>in the </a:t>
            </a:r>
            <a:r>
              <a:rPr dirty="0" sz="2000" spc="-5">
                <a:latin typeface="Calibri"/>
                <a:cs typeface="Calibri"/>
              </a:rPr>
              <a:t>graphs </a:t>
            </a:r>
            <a:r>
              <a:rPr dirty="0" sz="2000">
                <a:latin typeface="Calibri"/>
                <a:cs typeface="Calibri"/>
              </a:rPr>
              <a:t>in </a:t>
            </a:r>
            <a:r>
              <a:rPr dirty="0" sz="2000" spc="-5">
                <a:latin typeface="Calibri"/>
                <a:cs typeface="Calibri"/>
              </a:rPr>
              <a:t>Figure </a:t>
            </a:r>
            <a:r>
              <a:rPr dirty="0" sz="2000" spc="-25">
                <a:latin typeface="Calibri"/>
                <a:cs typeface="Calibri"/>
              </a:rPr>
              <a:t>reveal </a:t>
            </a:r>
            <a:r>
              <a:rPr dirty="0" sz="2000" spc="-5">
                <a:latin typeface="Calibri"/>
                <a:cs typeface="Calibri"/>
              </a:rPr>
              <a:t>that </a:t>
            </a:r>
            <a:r>
              <a:rPr dirty="0" sz="2000">
                <a:latin typeface="Calibri"/>
                <a:cs typeface="Calibri"/>
              </a:rPr>
              <a:t>the </a:t>
            </a:r>
            <a:r>
              <a:rPr dirty="0" sz="2000" spc="-5">
                <a:latin typeface="Calibri"/>
                <a:cs typeface="Calibri"/>
              </a:rPr>
              <a:t>cosine </a:t>
            </a:r>
            <a:r>
              <a:rPr dirty="0" sz="2000">
                <a:latin typeface="Calibri"/>
                <a:cs typeface="Calibri"/>
              </a:rPr>
              <a:t>and </a:t>
            </a:r>
            <a:r>
              <a:rPr dirty="0" sz="2000" spc="-20">
                <a:latin typeface="Calibri"/>
                <a:cs typeface="Calibri"/>
              </a:rPr>
              <a:t>secant </a:t>
            </a:r>
            <a:r>
              <a:rPr dirty="0" sz="2000" spc="-44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functions</a:t>
            </a:r>
            <a:r>
              <a:rPr dirty="0" sz="2000" spc="-15">
                <a:latin typeface="Calibri"/>
                <a:cs typeface="Calibri"/>
              </a:rPr>
              <a:t> are </a:t>
            </a:r>
            <a:r>
              <a:rPr dirty="0" sz="2000" spc="-20">
                <a:latin typeface="Calibri"/>
                <a:cs typeface="Calibri"/>
              </a:rPr>
              <a:t>even</a:t>
            </a:r>
            <a:r>
              <a:rPr dirty="0" sz="2000" spc="-1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and</a:t>
            </a:r>
            <a:r>
              <a:rPr dirty="0" sz="2000" spc="1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the </a:t>
            </a:r>
            <a:r>
              <a:rPr dirty="0" sz="2000" spc="-5">
                <a:latin typeface="Calibri"/>
                <a:cs typeface="Calibri"/>
              </a:rPr>
              <a:t>other </a:t>
            </a:r>
            <a:r>
              <a:rPr dirty="0" sz="2000" spc="-20">
                <a:latin typeface="Calibri"/>
                <a:cs typeface="Calibri"/>
              </a:rPr>
              <a:t>four</a:t>
            </a:r>
            <a:r>
              <a:rPr dirty="0" sz="2000" spc="-3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functions</a:t>
            </a:r>
            <a:r>
              <a:rPr dirty="0" sz="2000" spc="-10">
                <a:latin typeface="Calibri"/>
                <a:cs typeface="Calibri"/>
              </a:rPr>
              <a:t> </a:t>
            </a:r>
            <a:r>
              <a:rPr dirty="0" sz="2000" spc="-20">
                <a:latin typeface="Calibri"/>
                <a:cs typeface="Calibri"/>
              </a:rPr>
              <a:t>are</a:t>
            </a:r>
            <a:r>
              <a:rPr dirty="0" sz="2000" spc="-3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odd:</a:t>
            </a:r>
            <a:endParaRPr sz="2000">
              <a:latin typeface="Calibri"/>
              <a:cs typeface="Calibri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165592" y="673608"/>
            <a:ext cx="650748" cy="161544"/>
          </a:xfrm>
          <a:prstGeom prst="rect">
            <a:avLst/>
          </a:prstGeom>
        </p:spPr>
      </p:pic>
      <p:pic>
        <p:nvPicPr>
          <p:cNvPr id="5" name="object 5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474028" y="906462"/>
            <a:ext cx="326571" cy="204787"/>
          </a:xfrm>
          <a:prstGeom prst="rect">
            <a:avLst/>
          </a:prstGeom>
        </p:spPr>
      </p:pic>
      <p:pic>
        <p:nvPicPr>
          <p:cNvPr id="6" name="object 6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803148" y="3709415"/>
            <a:ext cx="3803904" cy="1984248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59435" y="293878"/>
            <a:ext cx="7962265" cy="16795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17500" indent="-228600">
              <a:lnSpc>
                <a:spcPct val="100000"/>
              </a:lnSpc>
              <a:spcBef>
                <a:spcPts val="100"/>
              </a:spcBef>
              <a:buSzPct val="94444"/>
              <a:buChar char="•"/>
              <a:tabLst>
                <a:tab pos="317500" algn="l"/>
              </a:tabLst>
            </a:pPr>
            <a:r>
              <a:rPr dirty="0" sz="3600" spc="-10">
                <a:latin typeface="Calibri"/>
                <a:cs typeface="Calibri"/>
              </a:rPr>
              <a:t>Identities</a:t>
            </a:r>
            <a:endParaRPr sz="3600">
              <a:latin typeface="Calibri"/>
              <a:cs typeface="Calibri"/>
            </a:endParaRPr>
          </a:p>
          <a:p>
            <a:pPr algn="just" marL="355600" marR="5080" indent="-342900">
              <a:lnSpc>
                <a:spcPct val="100000"/>
              </a:lnSpc>
              <a:spcBef>
                <a:spcPts val="1500"/>
              </a:spcBef>
            </a:pPr>
            <a:r>
              <a:rPr dirty="0" sz="2000" spc="-5">
                <a:latin typeface="Calibri"/>
                <a:cs typeface="Calibri"/>
              </a:rPr>
              <a:t>The </a:t>
            </a:r>
            <a:r>
              <a:rPr dirty="0" sz="2000" spc="-20">
                <a:latin typeface="Calibri"/>
                <a:cs typeface="Calibri"/>
              </a:rPr>
              <a:t>coordinates </a:t>
            </a:r>
            <a:r>
              <a:rPr dirty="0" sz="2000" spc="-5">
                <a:latin typeface="Calibri"/>
                <a:cs typeface="Calibri"/>
              </a:rPr>
              <a:t>of </a:t>
            </a:r>
            <a:r>
              <a:rPr dirty="0" sz="2000" spc="-25">
                <a:latin typeface="Calibri"/>
                <a:cs typeface="Calibri"/>
              </a:rPr>
              <a:t>any </a:t>
            </a:r>
            <a:r>
              <a:rPr dirty="0" sz="2000" spc="-20">
                <a:latin typeface="Calibri"/>
                <a:cs typeface="Calibri"/>
              </a:rPr>
              <a:t>point </a:t>
            </a:r>
            <a:r>
              <a:rPr dirty="0" sz="2000">
                <a:latin typeface="Calibri"/>
                <a:cs typeface="Calibri"/>
              </a:rPr>
              <a:t>P(x, y) </a:t>
            </a:r>
            <a:r>
              <a:rPr dirty="0" sz="2000" spc="-5">
                <a:latin typeface="Calibri"/>
                <a:cs typeface="Calibri"/>
              </a:rPr>
              <a:t>in </a:t>
            </a:r>
            <a:r>
              <a:rPr dirty="0" sz="2000">
                <a:latin typeface="Calibri"/>
                <a:cs typeface="Calibri"/>
              </a:rPr>
              <a:t>the </a:t>
            </a:r>
            <a:r>
              <a:rPr dirty="0" sz="2000" spc="-5">
                <a:latin typeface="Calibri"/>
                <a:cs typeface="Calibri"/>
              </a:rPr>
              <a:t>plane </a:t>
            </a:r>
            <a:r>
              <a:rPr dirty="0" sz="2000" spc="-10">
                <a:latin typeface="Calibri"/>
                <a:cs typeface="Calibri"/>
              </a:rPr>
              <a:t>can </a:t>
            </a:r>
            <a:r>
              <a:rPr dirty="0" sz="2000">
                <a:latin typeface="Calibri"/>
                <a:cs typeface="Calibri"/>
              </a:rPr>
              <a:t>be </a:t>
            </a:r>
            <a:r>
              <a:rPr dirty="0" sz="2000" spc="-20">
                <a:latin typeface="Calibri"/>
                <a:cs typeface="Calibri"/>
              </a:rPr>
              <a:t>expressed </a:t>
            </a:r>
            <a:r>
              <a:rPr dirty="0" sz="2000" spc="-5">
                <a:latin typeface="Calibri"/>
                <a:cs typeface="Calibri"/>
              </a:rPr>
              <a:t>in </a:t>
            </a:r>
            <a:r>
              <a:rPr dirty="0" sz="2000" spc="-15">
                <a:latin typeface="Calibri"/>
                <a:cs typeface="Calibri"/>
              </a:rPr>
              <a:t>terms </a:t>
            </a:r>
            <a:r>
              <a:rPr dirty="0" sz="2000" spc="-5">
                <a:latin typeface="Calibri"/>
                <a:cs typeface="Calibri"/>
              </a:rPr>
              <a:t>of </a:t>
            </a:r>
            <a:r>
              <a:rPr dirty="0" sz="2000">
                <a:latin typeface="Calibri"/>
                <a:cs typeface="Calibri"/>
              </a:rPr>
              <a:t> the </a:t>
            </a:r>
            <a:r>
              <a:rPr dirty="0" sz="2000" spc="-20">
                <a:latin typeface="Calibri"/>
                <a:cs typeface="Calibri"/>
              </a:rPr>
              <a:t>point’s </a:t>
            </a:r>
            <a:r>
              <a:rPr dirty="0" sz="2000" spc="-15">
                <a:latin typeface="Calibri"/>
                <a:cs typeface="Calibri"/>
              </a:rPr>
              <a:t>distance </a:t>
            </a:r>
            <a:r>
              <a:rPr dirty="0" sz="2000" spc="-20">
                <a:latin typeface="Calibri"/>
                <a:cs typeface="Calibri"/>
              </a:rPr>
              <a:t>from </a:t>
            </a:r>
            <a:r>
              <a:rPr dirty="0" sz="2000">
                <a:latin typeface="Calibri"/>
                <a:cs typeface="Calibri"/>
              </a:rPr>
              <a:t>the </a:t>
            </a:r>
            <a:r>
              <a:rPr dirty="0" sz="2000" spc="-10">
                <a:latin typeface="Calibri"/>
                <a:cs typeface="Calibri"/>
              </a:rPr>
              <a:t>origin </a:t>
            </a:r>
            <a:r>
              <a:rPr dirty="0" sz="2000" spc="-5">
                <a:latin typeface="Calibri"/>
                <a:cs typeface="Calibri"/>
              </a:rPr>
              <a:t>and </a:t>
            </a:r>
            <a:r>
              <a:rPr dirty="0" sz="2000">
                <a:latin typeface="Calibri"/>
                <a:cs typeface="Calibri"/>
              </a:rPr>
              <a:t>the angle </a:t>
            </a:r>
            <a:r>
              <a:rPr dirty="0" sz="2000" spc="-10">
                <a:latin typeface="Calibri"/>
                <a:cs typeface="Calibri"/>
              </a:rPr>
              <a:t>that </a:t>
            </a:r>
            <a:r>
              <a:rPr dirty="0" sz="2000" spc="-45">
                <a:latin typeface="Calibri"/>
                <a:cs typeface="Calibri"/>
              </a:rPr>
              <a:t>ray </a:t>
            </a:r>
            <a:r>
              <a:rPr dirty="0" sz="2000">
                <a:latin typeface="Calibri"/>
                <a:cs typeface="Calibri"/>
              </a:rPr>
              <a:t>OP </a:t>
            </a:r>
            <a:r>
              <a:rPr dirty="0" sz="2000" spc="-25">
                <a:latin typeface="Calibri"/>
                <a:cs typeface="Calibri"/>
              </a:rPr>
              <a:t>makes </a:t>
            </a:r>
            <a:r>
              <a:rPr dirty="0" sz="2000" spc="-5">
                <a:latin typeface="Calibri"/>
                <a:cs typeface="Calibri"/>
              </a:rPr>
              <a:t>with </a:t>
            </a:r>
            <a:r>
              <a:rPr dirty="0" sz="2000">
                <a:latin typeface="Calibri"/>
                <a:cs typeface="Calibri"/>
              </a:rPr>
              <a:t> the </a:t>
            </a:r>
            <a:r>
              <a:rPr dirty="0" sz="2000" spc="-10">
                <a:latin typeface="Calibri"/>
                <a:cs typeface="Calibri"/>
              </a:rPr>
              <a:t>positive</a:t>
            </a:r>
            <a:r>
              <a:rPr dirty="0" sz="2000" spc="-30">
                <a:latin typeface="Calibri"/>
                <a:cs typeface="Calibri"/>
              </a:rPr>
              <a:t> </a:t>
            </a:r>
            <a:r>
              <a:rPr dirty="0" sz="2000" spc="-20">
                <a:latin typeface="Calibri"/>
                <a:cs typeface="Calibri"/>
              </a:rPr>
              <a:t>x-axis</a:t>
            </a:r>
            <a:r>
              <a:rPr dirty="0" sz="2000" spc="-5">
                <a:latin typeface="Calibri"/>
                <a:cs typeface="Calibri"/>
              </a:rPr>
              <a:t> (shown</a:t>
            </a:r>
            <a:r>
              <a:rPr dirty="0" sz="2000" spc="70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figure)</a:t>
            </a:r>
            <a:endParaRPr sz="2000">
              <a:latin typeface="Calibri"/>
              <a:cs typeface="Calibri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467855" y="2613660"/>
            <a:ext cx="2613659" cy="2624328"/>
          </a:xfrm>
          <a:prstGeom prst="rect">
            <a:avLst/>
          </a:prstGeom>
        </p:spPr>
      </p:pic>
      <p:pic>
        <p:nvPicPr>
          <p:cNvPr id="4" name="object 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89787" y="2362200"/>
            <a:ext cx="4741164" cy="726948"/>
          </a:xfrm>
          <a:prstGeom prst="rect">
            <a:avLst/>
          </a:prstGeom>
        </p:spPr>
      </p:pic>
      <p:sp>
        <p:nvSpPr>
          <p:cNvPr id="5" name="object 5"/>
          <p:cNvSpPr txBox="1"/>
          <p:nvPr/>
        </p:nvSpPr>
        <p:spPr>
          <a:xfrm>
            <a:off x="383235" y="3451097"/>
            <a:ext cx="5684520" cy="8483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dirty="0" sz="1800" spc="-5">
                <a:latin typeface="Arial"/>
                <a:cs typeface="Arial"/>
              </a:rPr>
              <a:t>When </a:t>
            </a:r>
            <a:r>
              <a:rPr dirty="0" sz="1800" spc="-35">
                <a:latin typeface="Arial"/>
                <a:cs typeface="Arial"/>
              </a:rPr>
              <a:t>we </a:t>
            </a:r>
            <a:r>
              <a:rPr dirty="0" sz="1800" spc="-5">
                <a:latin typeface="Arial"/>
                <a:cs typeface="Arial"/>
              </a:rPr>
              <a:t>can apply </a:t>
            </a:r>
            <a:r>
              <a:rPr dirty="0" sz="1800">
                <a:latin typeface="Arial"/>
                <a:cs typeface="Arial"/>
              </a:rPr>
              <a:t>the </a:t>
            </a:r>
            <a:r>
              <a:rPr dirty="0" sz="1800" spc="-20">
                <a:latin typeface="Arial"/>
                <a:cs typeface="Arial"/>
              </a:rPr>
              <a:t>Pythagorean </a:t>
            </a:r>
            <a:r>
              <a:rPr dirty="0" sz="1800" spc="-5">
                <a:latin typeface="Arial"/>
                <a:cs typeface="Arial"/>
              </a:rPr>
              <a:t>theorem </a:t>
            </a:r>
            <a:r>
              <a:rPr dirty="0" sz="1800">
                <a:latin typeface="Arial"/>
                <a:cs typeface="Arial"/>
              </a:rPr>
              <a:t>to the </a:t>
            </a:r>
            <a:r>
              <a:rPr dirty="0" sz="1800" spc="5">
                <a:latin typeface="Arial"/>
                <a:cs typeface="Arial"/>
              </a:rPr>
              <a:t> </a:t>
            </a:r>
            <a:r>
              <a:rPr dirty="0" sz="1800" spc="-5">
                <a:latin typeface="Arial"/>
                <a:cs typeface="Arial"/>
              </a:rPr>
              <a:t>reference</a:t>
            </a:r>
            <a:r>
              <a:rPr dirty="0" sz="1800" spc="-40">
                <a:latin typeface="Arial"/>
                <a:cs typeface="Arial"/>
              </a:rPr>
              <a:t> </a:t>
            </a:r>
            <a:r>
              <a:rPr dirty="0" sz="1800" spc="-5">
                <a:latin typeface="Arial"/>
                <a:cs typeface="Arial"/>
              </a:rPr>
              <a:t>right</a:t>
            </a:r>
            <a:r>
              <a:rPr dirty="0" sz="1800" spc="-20">
                <a:latin typeface="Arial"/>
                <a:cs typeface="Arial"/>
              </a:rPr>
              <a:t> </a:t>
            </a:r>
            <a:r>
              <a:rPr dirty="0" sz="1800" spc="-5">
                <a:latin typeface="Arial"/>
                <a:cs typeface="Arial"/>
              </a:rPr>
              <a:t>triangle</a:t>
            </a:r>
            <a:r>
              <a:rPr dirty="0" sz="1800" spc="-40">
                <a:latin typeface="Arial"/>
                <a:cs typeface="Arial"/>
              </a:rPr>
              <a:t> </a:t>
            </a:r>
            <a:r>
              <a:rPr dirty="0" sz="1800" spc="-5">
                <a:latin typeface="Arial"/>
                <a:cs typeface="Arial"/>
              </a:rPr>
              <a:t>in</a:t>
            </a:r>
            <a:r>
              <a:rPr dirty="0" sz="1800" spc="-15">
                <a:latin typeface="Arial"/>
                <a:cs typeface="Arial"/>
              </a:rPr>
              <a:t> </a:t>
            </a:r>
            <a:r>
              <a:rPr dirty="0" sz="1800" spc="-5">
                <a:latin typeface="Arial"/>
                <a:cs typeface="Arial"/>
              </a:rPr>
              <a:t>Figure</a:t>
            </a:r>
            <a:r>
              <a:rPr dirty="0" sz="1800" spc="-20">
                <a:latin typeface="Arial"/>
                <a:cs typeface="Arial"/>
              </a:rPr>
              <a:t> </a:t>
            </a:r>
            <a:r>
              <a:rPr dirty="0" sz="1800" spc="-5">
                <a:latin typeface="Arial"/>
                <a:cs typeface="Arial"/>
              </a:rPr>
              <a:t>and</a:t>
            </a:r>
            <a:r>
              <a:rPr dirty="0" sz="1800" spc="-15">
                <a:latin typeface="Arial"/>
                <a:cs typeface="Arial"/>
              </a:rPr>
              <a:t> </a:t>
            </a:r>
            <a:r>
              <a:rPr dirty="0" sz="1800" spc="-5">
                <a:latin typeface="Arial"/>
                <a:cs typeface="Arial"/>
              </a:rPr>
              <a:t>obtain</a:t>
            </a:r>
            <a:r>
              <a:rPr dirty="0" sz="1800" spc="-20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the </a:t>
            </a:r>
            <a:r>
              <a:rPr dirty="0" sz="1800" spc="-5">
                <a:latin typeface="Arial"/>
                <a:cs typeface="Arial"/>
              </a:rPr>
              <a:t>equation </a:t>
            </a:r>
            <a:r>
              <a:rPr dirty="0" sz="1800" spc="-484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r</a:t>
            </a:r>
            <a:r>
              <a:rPr dirty="0" sz="1800" spc="-5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=</a:t>
            </a:r>
            <a:r>
              <a:rPr dirty="0" sz="1800" spc="-15">
                <a:latin typeface="Arial"/>
                <a:cs typeface="Arial"/>
              </a:rPr>
              <a:t> </a:t>
            </a:r>
            <a:r>
              <a:rPr dirty="0" sz="1800" spc="-5">
                <a:latin typeface="Arial"/>
                <a:cs typeface="Arial"/>
              </a:rPr>
              <a:t>1</a:t>
            </a:r>
            <a:endParaRPr sz="1800">
              <a:latin typeface="Arial"/>
              <a:cs typeface="Arial"/>
            </a:endParaRPr>
          </a:p>
        </p:txBody>
      </p:sp>
      <p:pic>
        <p:nvPicPr>
          <p:cNvPr id="6" name="object 6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258824" y="4468367"/>
            <a:ext cx="4792980" cy="262128"/>
          </a:xfrm>
          <a:prstGeom prst="rect">
            <a:avLst/>
          </a:prstGeom>
        </p:spPr>
      </p:pic>
      <p:pic>
        <p:nvPicPr>
          <p:cNvPr id="7" name="object 7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1569719" y="5498591"/>
            <a:ext cx="2851404" cy="537972"/>
          </a:xfrm>
          <a:prstGeom prst="rect">
            <a:avLst/>
          </a:prstGeom>
        </p:spPr>
      </p:pic>
      <p:pic>
        <p:nvPicPr>
          <p:cNvPr id="8" name="object 8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381000" y="4953000"/>
            <a:ext cx="4658868" cy="41148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7159" y="574293"/>
            <a:ext cx="2660650" cy="452120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2800" spc="-5"/>
              <a:t>Addition</a:t>
            </a:r>
            <a:r>
              <a:rPr dirty="0" sz="2800" spc="-95"/>
              <a:t> </a:t>
            </a:r>
            <a:r>
              <a:rPr dirty="0" sz="2800" spc="-15"/>
              <a:t>Formulas</a:t>
            </a:r>
            <a:endParaRPr sz="2800"/>
          </a:p>
        </p:txBody>
      </p:sp>
      <p:sp>
        <p:nvSpPr>
          <p:cNvPr id="3" name="object 3"/>
          <p:cNvSpPr txBox="1"/>
          <p:nvPr/>
        </p:nvSpPr>
        <p:spPr>
          <a:xfrm>
            <a:off x="535635" y="2312819"/>
            <a:ext cx="4366260" cy="1549400"/>
          </a:xfrm>
          <a:prstGeom prst="rect">
            <a:avLst/>
          </a:prstGeom>
        </p:spPr>
        <p:txBody>
          <a:bodyPr wrap="square" lIns="0" tIns="17208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5"/>
              </a:spcBef>
            </a:pPr>
            <a:r>
              <a:rPr dirty="0" sz="2400" spc="-20">
                <a:latin typeface="Calibri"/>
                <a:cs typeface="Calibri"/>
              </a:rPr>
              <a:t>There</a:t>
            </a:r>
            <a:r>
              <a:rPr dirty="0" sz="2400" spc="-15">
                <a:latin typeface="Calibri"/>
                <a:cs typeface="Calibri"/>
              </a:rPr>
              <a:t> </a:t>
            </a:r>
            <a:r>
              <a:rPr dirty="0" sz="2400" spc="-20">
                <a:latin typeface="Calibri"/>
                <a:cs typeface="Calibri"/>
              </a:rPr>
              <a:t>are</a:t>
            </a:r>
            <a:r>
              <a:rPr dirty="0" sz="2400" spc="-50">
                <a:latin typeface="Calibri"/>
                <a:cs typeface="Calibri"/>
              </a:rPr>
              <a:t> </a:t>
            </a:r>
            <a:r>
              <a:rPr dirty="0" sz="2400" spc="-5">
                <a:latin typeface="Calibri"/>
                <a:cs typeface="Calibri"/>
              </a:rPr>
              <a:t>similar</a:t>
            </a:r>
            <a:r>
              <a:rPr dirty="0" sz="2400" spc="-55">
                <a:latin typeface="Calibri"/>
                <a:cs typeface="Calibri"/>
              </a:rPr>
              <a:t> </a:t>
            </a:r>
            <a:r>
              <a:rPr dirty="0" sz="2400" spc="-20">
                <a:latin typeface="Calibri"/>
                <a:cs typeface="Calibri"/>
              </a:rPr>
              <a:t>formulas</a:t>
            </a:r>
            <a:r>
              <a:rPr dirty="0" sz="2400" spc="-35">
                <a:latin typeface="Calibri"/>
                <a:cs typeface="Calibri"/>
              </a:rPr>
              <a:t> for</a:t>
            </a:r>
            <a:endParaRPr sz="2400">
              <a:latin typeface="Calibri"/>
              <a:cs typeface="Calibri"/>
            </a:endParaRPr>
          </a:p>
          <a:p>
            <a:pPr marL="36830">
              <a:lnSpc>
                <a:spcPct val="100000"/>
              </a:lnSpc>
              <a:spcBef>
                <a:spcPts val="1285"/>
              </a:spcBef>
            </a:pPr>
            <a:r>
              <a:rPr dirty="0" sz="2450" spc="-60">
                <a:latin typeface="Times New Roman"/>
                <a:cs typeface="Times New Roman"/>
              </a:rPr>
              <a:t>c</a:t>
            </a:r>
            <a:r>
              <a:rPr dirty="0" sz="2450" spc="-70">
                <a:latin typeface="Times New Roman"/>
                <a:cs typeface="Times New Roman"/>
              </a:rPr>
              <a:t>o</a:t>
            </a:r>
            <a:r>
              <a:rPr dirty="0" sz="2450" spc="-70">
                <a:latin typeface="Times New Roman"/>
                <a:cs typeface="Times New Roman"/>
              </a:rPr>
              <a:t>s</a:t>
            </a:r>
            <a:r>
              <a:rPr dirty="0" sz="2450" spc="150">
                <a:latin typeface="Times New Roman"/>
                <a:cs typeface="Times New Roman"/>
              </a:rPr>
              <a:t>(</a:t>
            </a:r>
            <a:r>
              <a:rPr dirty="0" sz="2450" spc="-5" i="1">
                <a:latin typeface="Times New Roman"/>
                <a:cs typeface="Times New Roman"/>
              </a:rPr>
              <a:t>A</a:t>
            </a:r>
            <a:r>
              <a:rPr dirty="0" sz="2450" spc="-360" i="1">
                <a:latin typeface="Times New Roman"/>
                <a:cs typeface="Times New Roman"/>
              </a:rPr>
              <a:t> </a:t>
            </a:r>
            <a:r>
              <a:rPr dirty="0" sz="2450" spc="-5">
                <a:latin typeface="Symbol"/>
                <a:cs typeface="Symbol"/>
              </a:rPr>
              <a:t></a:t>
            </a:r>
            <a:r>
              <a:rPr dirty="0" sz="2450" spc="-160">
                <a:latin typeface="Times New Roman"/>
                <a:cs typeface="Times New Roman"/>
              </a:rPr>
              <a:t> </a:t>
            </a:r>
            <a:r>
              <a:rPr dirty="0" sz="2450" spc="-40" i="1">
                <a:latin typeface="Times New Roman"/>
                <a:cs typeface="Times New Roman"/>
              </a:rPr>
              <a:t>B</a:t>
            </a:r>
            <a:r>
              <a:rPr dirty="0" sz="2450" spc="-5">
                <a:latin typeface="Times New Roman"/>
                <a:cs typeface="Times New Roman"/>
              </a:rPr>
              <a:t>)</a:t>
            </a:r>
            <a:r>
              <a:rPr dirty="0" sz="2450" spc="-50">
                <a:latin typeface="Times New Roman"/>
                <a:cs typeface="Times New Roman"/>
              </a:rPr>
              <a:t> </a:t>
            </a:r>
            <a:r>
              <a:rPr dirty="0" sz="2450" spc="-5">
                <a:latin typeface="Symbol"/>
                <a:cs typeface="Symbol"/>
              </a:rPr>
              <a:t></a:t>
            </a:r>
            <a:r>
              <a:rPr dirty="0" sz="2450" spc="-120">
                <a:latin typeface="Times New Roman"/>
                <a:cs typeface="Times New Roman"/>
              </a:rPr>
              <a:t> </a:t>
            </a:r>
            <a:r>
              <a:rPr dirty="0" sz="2450" spc="-60">
                <a:latin typeface="Times New Roman"/>
                <a:cs typeface="Times New Roman"/>
              </a:rPr>
              <a:t>c</a:t>
            </a:r>
            <a:r>
              <a:rPr dirty="0" sz="2450" spc="-70">
                <a:latin typeface="Times New Roman"/>
                <a:cs typeface="Times New Roman"/>
              </a:rPr>
              <a:t>o</a:t>
            </a:r>
            <a:r>
              <a:rPr dirty="0" sz="2450" spc="-5">
                <a:latin typeface="Times New Roman"/>
                <a:cs typeface="Times New Roman"/>
              </a:rPr>
              <a:t>s</a:t>
            </a:r>
            <a:r>
              <a:rPr dirty="0" sz="2450" spc="-210">
                <a:latin typeface="Times New Roman"/>
                <a:cs typeface="Times New Roman"/>
              </a:rPr>
              <a:t> </a:t>
            </a:r>
            <a:r>
              <a:rPr dirty="0" sz="2450" spc="-15" i="1">
                <a:latin typeface="Times New Roman"/>
                <a:cs typeface="Times New Roman"/>
              </a:rPr>
              <a:t>A</a:t>
            </a:r>
            <a:r>
              <a:rPr dirty="0" sz="2450" spc="-5">
                <a:latin typeface="Times New Roman"/>
                <a:cs typeface="Times New Roman"/>
              </a:rPr>
              <a:t>c</a:t>
            </a:r>
            <a:r>
              <a:rPr dirty="0" sz="2450" spc="-25">
                <a:latin typeface="Times New Roman"/>
                <a:cs typeface="Times New Roman"/>
              </a:rPr>
              <a:t>o</a:t>
            </a:r>
            <a:r>
              <a:rPr dirty="0" sz="2450" spc="-5">
                <a:latin typeface="Times New Roman"/>
                <a:cs typeface="Times New Roman"/>
              </a:rPr>
              <a:t>s</a:t>
            </a:r>
            <a:r>
              <a:rPr dirty="0" sz="2450" spc="-285">
                <a:latin typeface="Times New Roman"/>
                <a:cs typeface="Times New Roman"/>
              </a:rPr>
              <a:t> </a:t>
            </a:r>
            <a:r>
              <a:rPr dirty="0" sz="2450" spc="-5" i="1">
                <a:latin typeface="Times New Roman"/>
                <a:cs typeface="Times New Roman"/>
              </a:rPr>
              <a:t>B</a:t>
            </a:r>
            <a:r>
              <a:rPr dirty="0" sz="2450" spc="-200" i="1">
                <a:latin typeface="Times New Roman"/>
                <a:cs typeface="Times New Roman"/>
              </a:rPr>
              <a:t> </a:t>
            </a:r>
            <a:r>
              <a:rPr dirty="0" sz="2450" spc="-5">
                <a:latin typeface="Symbol"/>
                <a:cs typeface="Symbol"/>
              </a:rPr>
              <a:t></a:t>
            </a:r>
            <a:r>
              <a:rPr dirty="0" sz="2450" spc="-265">
                <a:latin typeface="Times New Roman"/>
                <a:cs typeface="Times New Roman"/>
              </a:rPr>
              <a:t> </a:t>
            </a:r>
            <a:r>
              <a:rPr dirty="0" sz="2450" spc="-70">
                <a:latin typeface="Times New Roman"/>
                <a:cs typeface="Times New Roman"/>
              </a:rPr>
              <a:t>s</a:t>
            </a:r>
            <a:r>
              <a:rPr dirty="0" sz="2450" spc="-65">
                <a:latin typeface="Times New Roman"/>
                <a:cs typeface="Times New Roman"/>
              </a:rPr>
              <a:t>i</a:t>
            </a:r>
            <a:r>
              <a:rPr dirty="0" sz="2450" spc="-5">
                <a:latin typeface="Times New Roman"/>
                <a:cs typeface="Times New Roman"/>
              </a:rPr>
              <a:t>n</a:t>
            </a:r>
            <a:r>
              <a:rPr dirty="0" sz="2450" spc="-100">
                <a:latin typeface="Times New Roman"/>
                <a:cs typeface="Times New Roman"/>
              </a:rPr>
              <a:t> </a:t>
            </a:r>
            <a:r>
              <a:rPr dirty="0" sz="2450" spc="-25" i="1">
                <a:latin typeface="Times New Roman"/>
                <a:cs typeface="Times New Roman"/>
              </a:rPr>
              <a:t>A</a:t>
            </a:r>
            <a:r>
              <a:rPr dirty="0" sz="2450" spc="-35">
                <a:latin typeface="Times New Roman"/>
                <a:cs typeface="Times New Roman"/>
              </a:rPr>
              <a:t>s</a:t>
            </a:r>
            <a:r>
              <a:rPr dirty="0" sz="2450" spc="-25">
                <a:latin typeface="Times New Roman"/>
                <a:cs typeface="Times New Roman"/>
              </a:rPr>
              <a:t>i</a:t>
            </a:r>
            <a:r>
              <a:rPr dirty="0" sz="2450" spc="-5">
                <a:latin typeface="Times New Roman"/>
                <a:cs typeface="Times New Roman"/>
              </a:rPr>
              <a:t>n</a:t>
            </a:r>
            <a:r>
              <a:rPr dirty="0" sz="2450" spc="-170">
                <a:latin typeface="Times New Roman"/>
                <a:cs typeface="Times New Roman"/>
              </a:rPr>
              <a:t> </a:t>
            </a:r>
            <a:r>
              <a:rPr dirty="0" sz="2450" spc="-5" i="1">
                <a:latin typeface="Times New Roman"/>
                <a:cs typeface="Times New Roman"/>
              </a:rPr>
              <a:t>B</a:t>
            </a:r>
            <a:endParaRPr sz="2450">
              <a:latin typeface="Times New Roman"/>
              <a:cs typeface="Times New Roman"/>
            </a:endParaRPr>
          </a:p>
          <a:p>
            <a:pPr marL="32384">
              <a:lnSpc>
                <a:spcPct val="100000"/>
              </a:lnSpc>
              <a:spcBef>
                <a:spcPts val="695"/>
              </a:spcBef>
            </a:pPr>
            <a:r>
              <a:rPr dirty="0" sz="2450" spc="-60">
                <a:latin typeface="Times New Roman"/>
                <a:cs typeface="Times New Roman"/>
              </a:rPr>
              <a:t>s</a:t>
            </a:r>
            <a:r>
              <a:rPr dirty="0" sz="2450" spc="-45">
                <a:latin typeface="Times New Roman"/>
                <a:cs typeface="Times New Roman"/>
              </a:rPr>
              <a:t>i</a:t>
            </a:r>
            <a:r>
              <a:rPr dirty="0" sz="2450" spc="-50">
                <a:latin typeface="Times New Roman"/>
                <a:cs typeface="Times New Roman"/>
              </a:rPr>
              <a:t>n</a:t>
            </a:r>
            <a:r>
              <a:rPr dirty="0" sz="2450" spc="155">
                <a:latin typeface="Times New Roman"/>
                <a:cs typeface="Times New Roman"/>
              </a:rPr>
              <a:t>(</a:t>
            </a:r>
            <a:r>
              <a:rPr dirty="0" sz="2450" i="1">
                <a:latin typeface="Times New Roman"/>
                <a:cs typeface="Times New Roman"/>
              </a:rPr>
              <a:t>A</a:t>
            </a:r>
            <a:r>
              <a:rPr dirty="0" sz="2450" spc="-350" i="1">
                <a:latin typeface="Times New Roman"/>
                <a:cs typeface="Times New Roman"/>
              </a:rPr>
              <a:t> </a:t>
            </a:r>
            <a:r>
              <a:rPr dirty="0" sz="2450">
                <a:latin typeface="Symbol"/>
                <a:cs typeface="Symbol"/>
              </a:rPr>
              <a:t></a:t>
            </a:r>
            <a:r>
              <a:rPr dirty="0" sz="2450" spc="-170">
                <a:latin typeface="Times New Roman"/>
                <a:cs typeface="Times New Roman"/>
              </a:rPr>
              <a:t> </a:t>
            </a:r>
            <a:r>
              <a:rPr dirty="0" sz="2450" spc="-35" i="1">
                <a:latin typeface="Times New Roman"/>
                <a:cs typeface="Times New Roman"/>
              </a:rPr>
              <a:t>B</a:t>
            </a:r>
            <a:r>
              <a:rPr dirty="0" sz="2450">
                <a:latin typeface="Times New Roman"/>
                <a:cs typeface="Times New Roman"/>
              </a:rPr>
              <a:t>)</a:t>
            </a:r>
            <a:r>
              <a:rPr dirty="0" sz="2450" spc="-50">
                <a:latin typeface="Times New Roman"/>
                <a:cs typeface="Times New Roman"/>
              </a:rPr>
              <a:t> </a:t>
            </a:r>
            <a:r>
              <a:rPr dirty="0" sz="2450">
                <a:latin typeface="Symbol"/>
                <a:cs typeface="Symbol"/>
              </a:rPr>
              <a:t></a:t>
            </a:r>
            <a:r>
              <a:rPr dirty="0" sz="2450" spc="-160">
                <a:latin typeface="Times New Roman"/>
                <a:cs typeface="Times New Roman"/>
              </a:rPr>
              <a:t> </a:t>
            </a:r>
            <a:r>
              <a:rPr dirty="0" sz="2450" spc="-75">
                <a:latin typeface="Times New Roman"/>
                <a:cs typeface="Times New Roman"/>
              </a:rPr>
              <a:t>s</a:t>
            </a:r>
            <a:r>
              <a:rPr dirty="0" sz="2450" spc="-60">
                <a:latin typeface="Times New Roman"/>
                <a:cs typeface="Times New Roman"/>
              </a:rPr>
              <a:t>i</a:t>
            </a:r>
            <a:r>
              <a:rPr dirty="0" sz="2450">
                <a:latin typeface="Times New Roman"/>
                <a:cs typeface="Times New Roman"/>
              </a:rPr>
              <a:t>n</a:t>
            </a:r>
            <a:r>
              <a:rPr dirty="0" sz="2450" spc="-100">
                <a:latin typeface="Times New Roman"/>
                <a:cs typeface="Times New Roman"/>
              </a:rPr>
              <a:t> </a:t>
            </a:r>
            <a:r>
              <a:rPr dirty="0" sz="2450" spc="-10" i="1">
                <a:latin typeface="Times New Roman"/>
                <a:cs typeface="Times New Roman"/>
              </a:rPr>
              <a:t>A</a:t>
            </a:r>
            <a:r>
              <a:rPr dirty="0" sz="2450" spc="-10">
                <a:latin typeface="Times New Roman"/>
                <a:cs typeface="Times New Roman"/>
              </a:rPr>
              <a:t>c</a:t>
            </a:r>
            <a:r>
              <a:rPr dirty="0" sz="2450" spc="-15">
                <a:latin typeface="Times New Roman"/>
                <a:cs typeface="Times New Roman"/>
              </a:rPr>
              <a:t>o</a:t>
            </a:r>
            <a:r>
              <a:rPr dirty="0" sz="2450" spc="-5">
                <a:latin typeface="Times New Roman"/>
                <a:cs typeface="Times New Roman"/>
              </a:rPr>
              <a:t>s</a:t>
            </a:r>
            <a:r>
              <a:rPr dirty="0" sz="2450" spc="-285">
                <a:latin typeface="Times New Roman"/>
                <a:cs typeface="Times New Roman"/>
              </a:rPr>
              <a:t> </a:t>
            </a:r>
            <a:r>
              <a:rPr dirty="0" sz="2450" i="1">
                <a:latin typeface="Times New Roman"/>
                <a:cs typeface="Times New Roman"/>
              </a:rPr>
              <a:t>B</a:t>
            </a:r>
            <a:r>
              <a:rPr dirty="0" sz="2450" spc="-204" i="1">
                <a:latin typeface="Times New Roman"/>
                <a:cs typeface="Times New Roman"/>
              </a:rPr>
              <a:t> </a:t>
            </a:r>
            <a:r>
              <a:rPr dirty="0" sz="2450">
                <a:latin typeface="Symbol"/>
                <a:cs typeface="Symbol"/>
              </a:rPr>
              <a:t></a:t>
            </a:r>
            <a:r>
              <a:rPr dirty="0" sz="2450" spc="-270">
                <a:latin typeface="Times New Roman"/>
                <a:cs typeface="Times New Roman"/>
              </a:rPr>
              <a:t> </a:t>
            </a:r>
            <a:r>
              <a:rPr dirty="0" sz="2450" spc="-55">
                <a:latin typeface="Times New Roman"/>
                <a:cs typeface="Times New Roman"/>
              </a:rPr>
              <a:t>c</a:t>
            </a:r>
            <a:r>
              <a:rPr dirty="0" sz="2450" spc="-60">
                <a:latin typeface="Times New Roman"/>
                <a:cs typeface="Times New Roman"/>
              </a:rPr>
              <a:t>o</a:t>
            </a:r>
            <a:r>
              <a:rPr dirty="0" sz="2450" spc="-5">
                <a:latin typeface="Times New Roman"/>
                <a:cs typeface="Times New Roman"/>
              </a:rPr>
              <a:t>s</a:t>
            </a:r>
            <a:r>
              <a:rPr dirty="0" sz="2450" spc="-200">
                <a:latin typeface="Times New Roman"/>
                <a:cs typeface="Times New Roman"/>
              </a:rPr>
              <a:t> </a:t>
            </a:r>
            <a:r>
              <a:rPr dirty="0" sz="2450" spc="-25" i="1">
                <a:latin typeface="Times New Roman"/>
                <a:cs typeface="Times New Roman"/>
              </a:rPr>
              <a:t>A</a:t>
            </a:r>
            <a:r>
              <a:rPr dirty="0" sz="2450" spc="-35">
                <a:latin typeface="Times New Roman"/>
                <a:cs typeface="Times New Roman"/>
              </a:rPr>
              <a:t>s</a:t>
            </a:r>
            <a:r>
              <a:rPr dirty="0" sz="2450" spc="-25">
                <a:latin typeface="Times New Roman"/>
                <a:cs typeface="Times New Roman"/>
              </a:rPr>
              <a:t>i</a:t>
            </a:r>
            <a:r>
              <a:rPr dirty="0" sz="2450">
                <a:latin typeface="Times New Roman"/>
                <a:cs typeface="Times New Roman"/>
              </a:rPr>
              <a:t>n</a:t>
            </a:r>
            <a:r>
              <a:rPr dirty="0" sz="2450" spc="-170">
                <a:latin typeface="Times New Roman"/>
                <a:cs typeface="Times New Roman"/>
              </a:rPr>
              <a:t> </a:t>
            </a:r>
            <a:r>
              <a:rPr dirty="0" sz="2450" i="1">
                <a:latin typeface="Times New Roman"/>
                <a:cs typeface="Times New Roman"/>
              </a:rPr>
              <a:t>B</a:t>
            </a:r>
            <a:endParaRPr sz="2450">
              <a:latin typeface="Times New Roman"/>
              <a:cs typeface="Times New Roman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05027" y="1447800"/>
            <a:ext cx="4657344" cy="694944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7159" y="574293"/>
            <a:ext cx="3460115" cy="452120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2800" spc="-20" b="1">
                <a:latin typeface="Calibri"/>
                <a:cs typeface="Calibri"/>
              </a:rPr>
              <a:t>Double-Angle</a:t>
            </a:r>
            <a:r>
              <a:rPr dirty="0" sz="2800" spc="50" b="1">
                <a:latin typeface="Calibri"/>
                <a:cs typeface="Calibri"/>
              </a:rPr>
              <a:t> </a:t>
            </a:r>
            <a:r>
              <a:rPr dirty="0" sz="2800" spc="-20" b="1">
                <a:latin typeface="Calibri"/>
                <a:cs typeface="Calibri"/>
              </a:rPr>
              <a:t>Formulas</a:t>
            </a:r>
            <a:endParaRPr sz="2800">
              <a:latin typeface="Calibri"/>
              <a:cs typeface="Calibri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092708" y="1626107"/>
            <a:ext cx="2551176" cy="629412"/>
          </a:xfrm>
          <a:prstGeom prst="rect">
            <a:avLst/>
          </a:prstGeom>
        </p:spPr>
      </p:pic>
      <p:pic>
        <p:nvPicPr>
          <p:cNvPr id="4" name="object 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086611" y="2645664"/>
            <a:ext cx="6251447" cy="1095756"/>
          </a:xfrm>
          <a:prstGeom prst="rect">
            <a:avLst/>
          </a:prstGeom>
        </p:spPr>
      </p:pic>
      <p:pic>
        <p:nvPicPr>
          <p:cNvPr id="5" name="object 5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002791" y="4064508"/>
            <a:ext cx="6312408" cy="431292"/>
          </a:xfrm>
          <a:prstGeom prst="rect">
            <a:avLst/>
          </a:prstGeom>
        </p:spPr>
      </p:pic>
      <p:pic>
        <p:nvPicPr>
          <p:cNvPr id="6" name="object 6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2357627" y="5614415"/>
            <a:ext cx="2525268" cy="935736"/>
          </a:xfrm>
          <a:prstGeom prst="rect">
            <a:avLst/>
          </a:prstGeom>
        </p:spPr>
      </p:pic>
      <p:sp>
        <p:nvSpPr>
          <p:cNvPr id="7" name="object 7"/>
          <p:cNvSpPr txBox="1"/>
          <p:nvPr/>
        </p:nvSpPr>
        <p:spPr>
          <a:xfrm>
            <a:off x="764235" y="4878451"/>
            <a:ext cx="2998470" cy="4521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2800" spc="-5" b="1">
                <a:latin typeface="Calibri"/>
                <a:cs typeface="Calibri"/>
              </a:rPr>
              <a:t>Half-Angle</a:t>
            </a:r>
            <a:r>
              <a:rPr dirty="0" sz="2800" spc="-90" b="1">
                <a:latin typeface="Calibri"/>
                <a:cs typeface="Calibri"/>
              </a:rPr>
              <a:t> </a:t>
            </a:r>
            <a:r>
              <a:rPr dirty="0" sz="2800" spc="-20" b="1">
                <a:latin typeface="Calibri"/>
                <a:cs typeface="Calibri"/>
              </a:rPr>
              <a:t>Formulas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7159" y="466801"/>
            <a:ext cx="2801620" cy="4521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2800" spc="-15" b="1">
                <a:latin typeface="Calibri"/>
                <a:cs typeface="Calibri"/>
              </a:rPr>
              <a:t>The</a:t>
            </a:r>
            <a:r>
              <a:rPr dirty="0" sz="2800" spc="-25" b="1">
                <a:latin typeface="Calibri"/>
                <a:cs typeface="Calibri"/>
              </a:rPr>
              <a:t> </a:t>
            </a:r>
            <a:r>
              <a:rPr dirty="0" sz="2800" spc="-20" b="1">
                <a:latin typeface="Calibri"/>
                <a:cs typeface="Calibri"/>
              </a:rPr>
              <a:t>Law</a:t>
            </a:r>
            <a:r>
              <a:rPr dirty="0" sz="2800" spc="-10" b="1">
                <a:latin typeface="Calibri"/>
                <a:cs typeface="Calibri"/>
              </a:rPr>
              <a:t> </a:t>
            </a:r>
            <a:r>
              <a:rPr dirty="0" sz="2800" spc="-5" b="1">
                <a:latin typeface="Calibri"/>
                <a:cs typeface="Calibri"/>
              </a:rPr>
              <a:t>of</a:t>
            </a:r>
            <a:r>
              <a:rPr dirty="0" sz="2800" spc="-45" b="1">
                <a:latin typeface="Calibri"/>
                <a:cs typeface="Calibri"/>
              </a:rPr>
              <a:t> </a:t>
            </a:r>
            <a:r>
              <a:rPr dirty="0" sz="2800" spc="-20" b="1">
                <a:latin typeface="Calibri"/>
                <a:cs typeface="Calibri"/>
              </a:rPr>
              <a:t>Cosines</a:t>
            </a:r>
            <a:endParaRPr sz="2800">
              <a:latin typeface="Calibri"/>
              <a:cs typeface="Calibri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40080" y="1306067"/>
            <a:ext cx="5903976" cy="222503"/>
          </a:xfrm>
          <a:prstGeom prst="rect">
            <a:avLst/>
          </a:prstGeom>
        </p:spPr>
      </p:pic>
      <p:pic>
        <p:nvPicPr>
          <p:cNvPr id="4" name="object 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112519" y="1853183"/>
            <a:ext cx="2468880" cy="210312"/>
          </a:xfrm>
          <a:prstGeom prst="rect">
            <a:avLst/>
          </a:prstGeom>
        </p:spPr>
      </p:pic>
      <p:sp>
        <p:nvSpPr>
          <p:cNvPr id="5" name="object 5"/>
          <p:cNvSpPr txBox="1"/>
          <p:nvPr/>
        </p:nvSpPr>
        <p:spPr>
          <a:xfrm>
            <a:off x="535635" y="2666492"/>
            <a:ext cx="4251325" cy="63563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5"/>
              </a:spcBef>
              <a:tabLst>
                <a:tab pos="1321435" algn="l"/>
              </a:tabLst>
            </a:pPr>
            <a:r>
              <a:rPr dirty="0" sz="2000" spc="-5">
                <a:latin typeface="Calibri"/>
                <a:cs typeface="Calibri"/>
              </a:rPr>
              <a:t>This</a:t>
            </a:r>
            <a:r>
              <a:rPr dirty="0" sz="2000" spc="-35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equation</a:t>
            </a:r>
            <a:r>
              <a:rPr dirty="0" sz="2000" spc="-5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is</a:t>
            </a:r>
            <a:r>
              <a:rPr dirty="0" sz="2000" spc="5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called</a:t>
            </a:r>
            <a:r>
              <a:rPr dirty="0" sz="2000" spc="-3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the</a:t>
            </a:r>
            <a:r>
              <a:rPr dirty="0" sz="2000" spc="-10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law</a:t>
            </a:r>
            <a:r>
              <a:rPr dirty="0" sz="2000" spc="-15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of</a:t>
            </a:r>
            <a:r>
              <a:rPr dirty="0" sz="2000" spc="-35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cosines. </a:t>
            </a:r>
            <a:r>
              <a:rPr dirty="0" sz="2000" spc="-44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as in </a:t>
            </a:r>
            <a:r>
              <a:rPr dirty="0" sz="2000" spc="-5">
                <a:latin typeface="Calibri"/>
                <a:cs typeface="Calibri"/>
              </a:rPr>
              <a:t>Figure	</a:t>
            </a:r>
            <a:r>
              <a:rPr dirty="0" sz="2000">
                <a:latin typeface="Calibri"/>
                <a:cs typeface="Calibri"/>
              </a:rPr>
              <a:t>the</a:t>
            </a:r>
            <a:r>
              <a:rPr dirty="0" sz="2000" spc="-5">
                <a:latin typeface="Calibri"/>
                <a:cs typeface="Calibri"/>
              </a:rPr>
              <a:t> </a:t>
            </a:r>
            <a:r>
              <a:rPr dirty="0" sz="2000" spc="-20">
                <a:latin typeface="Calibri"/>
                <a:cs typeface="Calibri"/>
              </a:rPr>
              <a:t>coordinates</a:t>
            </a:r>
            <a:r>
              <a:rPr dirty="0" sz="2000" spc="-15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of</a:t>
            </a:r>
            <a:r>
              <a:rPr dirty="0" sz="2000" spc="-3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A</a:t>
            </a:r>
            <a:endParaRPr sz="2000">
              <a:latin typeface="Calibri"/>
              <a:cs typeface="Calibri"/>
            </a:endParaRPr>
          </a:p>
        </p:txBody>
      </p:sp>
      <p:pic>
        <p:nvPicPr>
          <p:cNvPr id="6" name="object 6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513587" y="4064508"/>
            <a:ext cx="6745223" cy="2260092"/>
          </a:xfrm>
          <a:prstGeom prst="rect">
            <a:avLst/>
          </a:prstGeom>
        </p:spPr>
      </p:pic>
      <p:pic>
        <p:nvPicPr>
          <p:cNvPr id="7" name="object 7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5170932" y="1680972"/>
            <a:ext cx="3297936" cy="2191511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99644" y="178307"/>
            <a:ext cx="5948172" cy="6434328"/>
          </a:xfrm>
          <a:prstGeom prst="rect">
            <a:avLst/>
          </a:prstGeom>
        </p:spPr>
      </p:pic>
      <p:pic>
        <p:nvPicPr>
          <p:cNvPr id="3" name="object 3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6323076" y="256031"/>
            <a:ext cx="2624328" cy="2275332"/>
          </a:xfrm>
          <a:prstGeom prst="rect">
            <a:avLst/>
          </a:prstGeom>
        </p:spPr>
      </p:pic>
      <p:pic>
        <p:nvPicPr>
          <p:cNvPr id="4" name="object 4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5436108" y="3717035"/>
            <a:ext cx="3589020" cy="1872995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28600" y="289559"/>
            <a:ext cx="8763000" cy="777240"/>
          </a:xfrm>
          <a:prstGeom prst="rect"/>
          <a:solidFill>
            <a:srgbClr val="B7DEE8"/>
          </a:solidFill>
        </p:spPr>
        <p:txBody>
          <a:bodyPr wrap="square" lIns="0" tIns="0" rIns="0" bIns="0" rtlCol="0" vert="horz">
            <a:spAutoFit/>
          </a:bodyPr>
          <a:lstStyle/>
          <a:p>
            <a:pPr marL="92710">
              <a:lnSpc>
                <a:spcPts val="5135"/>
              </a:lnSpc>
            </a:pPr>
            <a:r>
              <a:rPr dirty="0" sz="4400" spc="-5"/>
              <a:t>Outlines</a:t>
            </a:r>
            <a:endParaRPr sz="4400"/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102870" rIns="0" bIns="0" rtlCol="0" vert="horz">
            <a:spAutoFit/>
          </a:bodyPr>
          <a:lstStyle/>
          <a:p>
            <a:pPr marL="622300" indent="-609600">
              <a:lnSpc>
                <a:spcPct val="100000"/>
              </a:lnSpc>
              <a:spcBef>
                <a:spcPts val="810"/>
              </a:spcBef>
              <a:buFont typeface="Arial"/>
              <a:buChar char="•"/>
              <a:tabLst>
                <a:tab pos="621665" algn="l"/>
                <a:tab pos="622300" algn="l"/>
              </a:tabLst>
            </a:pPr>
            <a:r>
              <a:rPr dirty="0" spc="-5"/>
              <a:t>Radian</a:t>
            </a:r>
            <a:r>
              <a:rPr dirty="0" spc="-45"/>
              <a:t> </a:t>
            </a:r>
            <a:r>
              <a:rPr dirty="0" spc="-20"/>
              <a:t>Measure</a:t>
            </a:r>
          </a:p>
          <a:p>
            <a:pPr marL="702945" indent="-690880">
              <a:lnSpc>
                <a:spcPct val="100000"/>
              </a:lnSpc>
              <a:spcBef>
                <a:spcPts val="710"/>
              </a:spcBef>
              <a:buFont typeface="Arial"/>
              <a:buChar char="•"/>
              <a:tabLst>
                <a:tab pos="702945" algn="l"/>
                <a:tab pos="703580" algn="l"/>
              </a:tabLst>
            </a:pPr>
            <a:r>
              <a:rPr dirty="0" spc="-50"/>
              <a:t>Types</a:t>
            </a:r>
            <a:r>
              <a:rPr dirty="0" spc="-80"/>
              <a:t> </a:t>
            </a:r>
            <a:r>
              <a:rPr dirty="0" spc="-5"/>
              <a:t>and</a:t>
            </a:r>
            <a:r>
              <a:rPr dirty="0" spc="-15"/>
              <a:t> </a:t>
            </a:r>
            <a:r>
              <a:rPr dirty="0" spc="-45"/>
              <a:t>Trigonometric</a:t>
            </a:r>
            <a:r>
              <a:rPr dirty="0" spc="25"/>
              <a:t> </a:t>
            </a:r>
            <a:r>
              <a:rPr dirty="0" spc="-25"/>
              <a:t>Relation</a:t>
            </a:r>
          </a:p>
          <a:p>
            <a:pPr marL="622300" indent="-609600">
              <a:lnSpc>
                <a:spcPct val="100000"/>
              </a:lnSpc>
              <a:spcBef>
                <a:spcPts val="695"/>
              </a:spcBef>
              <a:buFont typeface="Arial"/>
              <a:buChar char="•"/>
              <a:tabLst>
                <a:tab pos="621665" algn="l"/>
                <a:tab pos="622300" algn="l"/>
              </a:tabLst>
            </a:pPr>
            <a:r>
              <a:rPr dirty="0" spc="-25"/>
              <a:t>Periodicity</a:t>
            </a:r>
            <a:r>
              <a:rPr dirty="0" spc="-20"/>
              <a:t> </a:t>
            </a:r>
            <a:r>
              <a:rPr dirty="0" spc="-5"/>
              <a:t>and</a:t>
            </a:r>
            <a:r>
              <a:rPr dirty="0" spc="-10"/>
              <a:t> </a:t>
            </a:r>
            <a:r>
              <a:rPr dirty="0" spc="-25"/>
              <a:t>Graphs</a:t>
            </a:r>
            <a:r>
              <a:rPr dirty="0" spc="-5"/>
              <a:t> of </a:t>
            </a:r>
            <a:r>
              <a:rPr dirty="0" spc="-15"/>
              <a:t>the</a:t>
            </a:r>
            <a:r>
              <a:rPr dirty="0"/>
              <a:t> </a:t>
            </a:r>
            <a:r>
              <a:rPr dirty="0" spc="-45"/>
              <a:t>Trigonometric</a:t>
            </a:r>
            <a:r>
              <a:rPr dirty="0" spc="165"/>
              <a:t> </a:t>
            </a:r>
            <a:r>
              <a:rPr dirty="0" spc="-20"/>
              <a:t>Functions</a:t>
            </a:r>
          </a:p>
          <a:p>
            <a:pPr marL="622300" indent="-609600">
              <a:lnSpc>
                <a:spcPct val="100000"/>
              </a:lnSpc>
              <a:spcBef>
                <a:spcPts val="695"/>
              </a:spcBef>
              <a:buFont typeface="Arial"/>
              <a:buChar char="•"/>
              <a:tabLst>
                <a:tab pos="621665" algn="l"/>
                <a:tab pos="622300" algn="l"/>
              </a:tabLst>
            </a:pPr>
            <a:r>
              <a:rPr dirty="0" spc="-45"/>
              <a:t>Even</a:t>
            </a:r>
            <a:r>
              <a:rPr dirty="0" spc="-70"/>
              <a:t> </a:t>
            </a:r>
            <a:r>
              <a:rPr dirty="0" spc="-5"/>
              <a:t>and</a:t>
            </a:r>
            <a:r>
              <a:rPr dirty="0" spc="-10"/>
              <a:t> </a:t>
            </a:r>
            <a:r>
              <a:rPr dirty="0" spc="-15"/>
              <a:t>Odd</a:t>
            </a:r>
            <a:r>
              <a:rPr dirty="0" spc="-5"/>
              <a:t> </a:t>
            </a:r>
            <a:r>
              <a:rPr dirty="0" spc="-45"/>
              <a:t>Trigonometric</a:t>
            </a:r>
            <a:r>
              <a:rPr dirty="0" spc="30"/>
              <a:t> </a:t>
            </a:r>
            <a:r>
              <a:rPr dirty="0" spc="-15"/>
              <a:t>Functions</a:t>
            </a:r>
          </a:p>
          <a:p>
            <a:pPr marL="622300" indent="-609600">
              <a:lnSpc>
                <a:spcPct val="100000"/>
              </a:lnSpc>
              <a:spcBef>
                <a:spcPts val="710"/>
              </a:spcBef>
              <a:buFont typeface="Arial"/>
              <a:buChar char="•"/>
              <a:tabLst>
                <a:tab pos="621665" algn="l"/>
                <a:tab pos="622300" algn="l"/>
              </a:tabLst>
            </a:pPr>
            <a:r>
              <a:rPr dirty="0" spc="-20"/>
              <a:t>Identities</a:t>
            </a:r>
          </a:p>
          <a:p>
            <a:pPr lvl="1" marL="1003300" indent="-534035">
              <a:lnSpc>
                <a:spcPct val="100000"/>
              </a:lnSpc>
              <a:spcBef>
                <a:spcPts val="630"/>
              </a:spcBef>
              <a:buFont typeface="Arial"/>
              <a:buChar char="–"/>
              <a:tabLst>
                <a:tab pos="1002665" algn="l"/>
                <a:tab pos="1003935" algn="l"/>
              </a:tabLst>
            </a:pPr>
            <a:r>
              <a:rPr dirty="0" sz="2400">
                <a:latin typeface="Calibri"/>
                <a:cs typeface="Calibri"/>
              </a:rPr>
              <a:t>Addition</a:t>
            </a:r>
            <a:r>
              <a:rPr dirty="0" sz="2400" spc="-55">
                <a:latin typeface="Calibri"/>
                <a:cs typeface="Calibri"/>
              </a:rPr>
              <a:t> </a:t>
            </a:r>
            <a:r>
              <a:rPr dirty="0" sz="2400" spc="-20">
                <a:latin typeface="Calibri"/>
                <a:cs typeface="Calibri"/>
              </a:rPr>
              <a:t>Formulas</a:t>
            </a:r>
            <a:endParaRPr sz="2400">
              <a:latin typeface="Calibri"/>
              <a:cs typeface="Calibri"/>
            </a:endParaRPr>
          </a:p>
          <a:p>
            <a:pPr lvl="1" marL="1003300" indent="-534035">
              <a:lnSpc>
                <a:spcPct val="100000"/>
              </a:lnSpc>
              <a:spcBef>
                <a:spcPts val="600"/>
              </a:spcBef>
              <a:buFont typeface="Arial"/>
              <a:buChar char="–"/>
              <a:tabLst>
                <a:tab pos="1002665" algn="l"/>
                <a:tab pos="1003935" algn="l"/>
              </a:tabLst>
            </a:pPr>
            <a:r>
              <a:rPr dirty="0" sz="2400" spc="-5">
                <a:latin typeface="Calibri"/>
                <a:cs typeface="Calibri"/>
              </a:rPr>
              <a:t>Double-Angle</a:t>
            </a:r>
            <a:r>
              <a:rPr dirty="0" sz="2400" spc="-70">
                <a:latin typeface="Calibri"/>
                <a:cs typeface="Calibri"/>
              </a:rPr>
              <a:t> </a:t>
            </a:r>
            <a:r>
              <a:rPr dirty="0" sz="2400" spc="-20">
                <a:latin typeface="Calibri"/>
                <a:cs typeface="Calibri"/>
              </a:rPr>
              <a:t>Formulas</a:t>
            </a:r>
            <a:endParaRPr sz="2400">
              <a:latin typeface="Calibri"/>
              <a:cs typeface="Calibri"/>
            </a:endParaRPr>
          </a:p>
          <a:p>
            <a:pPr lvl="1" marL="1003300" indent="-534035">
              <a:lnSpc>
                <a:spcPct val="100000"/>
              </a:lnSpc>
              <a:spcBef>
                <a:spcPts val="600"/>
              </a:spcBef>
              <a:buFont typeface="Arial"/>
              <a:buChar char="–"/>
              <a:tabLst>
                <a:tab pos="1002665" algn="l"/>
                <a:tab pos="1003935" algn="l"/>
              </a:tabLst>
            </a:pPr>
            <a:r>
              <a:rPr dirty="0" sz="2400" spc="-5">
                <a:latin typeface="Calibri"/>
                <a:cs typeface="Calibri"/>
              </a:rPr>
              <a:t>Half-Angle</a:t>
            </a:r>
            <a:r>
              <a:rPr dirty="0" sz="2400" spc="-70">
                <a:latin typeface="Calibri"/>
                <a:cs typeface="Calibri"/>
              </a:rPr>
              <a:t> </a:t>
            </a:r>
            <a:r>
              <a:rPr dirty="0" sz="2400" spc="-20">
                <a:latin typeface="Calibri"/>
                <a:cs typeface="Calibri"/>
              </a:rPr>
              <a:t>Formulas</a:t>
            </a:r>
            <a:endParaRPr sz="2400">
              <a:latin typeface="Calibri"/>
              <a:cs typeface="Calibri"/>
            </a:endParaRPr>
          </a:p>
          <a:p>
            <a:pPr marL="1003300" indent="-534035">
              <a:lnSpc>
                <a:spcPct val="100000"/>
              </a:lnSpc>
              <a:spcBef>
                <a:spcPts val="670"/>
              </a:spcBef>
              <a:buChar char="•"/>
              <a:tabLst>
                <a:tab pos="1002665" algn="l"/>
                <a:tab pos="1003935" algn="l"/>
              </a:tabLst>
            </a:pPr>
            <a:r>
              <a:rPr dirty="0" spc="-15"/>
              <a:t>The</a:t>
            </a:r>
            <a:r>
              <a:rPr dirty="0" spc="-25"/>
              <a:t> </a:t>
            </a:r>
            <a:r>
              <a:rPr dirty="0" spc="-20"/>
              <a:t>Law</a:t>
            </a:r>
            <a:r>
              <a:rPr dirty="0" spc="-25"/>
              <a:t> </a:t>
            </a:r>
            <a:r>
              <a:rPr dirty="0" spc="-5"/>
              <a:t>of</a:t>
            </a:r>
            <a:r>
              <a:rPr dirty="0" spc="-10"/>
              <a:t> </a:t>
            </a:r>
            <a:r>
              <a:rPr dirty="0" spc="-20"/>
              <a:t>Consines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057400" y="964691"/>
            <a:ext cx="5257800" cy="466725"/>
          </a:xfrm>
          <a:prstGeom prst="rect"/>
          <a:solidFill>
            <a:srgbClr val="CCC1DA"/>
          </a:solidFill>
        </p:spPr>
        <p:txBody>
          <a:bodyPr wrap="square" lIns="0" tIns="0" rIns="0" bIns="0" rtlCol="0" vert="horz">
            <a:spAutoFit/>
          </a:bodyPr>
          <a:lstStyle/>
          <a:p>
            <a:pPr algn="ctr" marL="22860">
              <a:lnSpc>
                <a:spcPts val="3535"/>
              </a:lnSpc>
            </a:pPr>
            <a:r>
              <a:rPr dirty="0" sz="2950" spc="-35" b="1" i="1">
                <a:latin typeface="Times New Roman"/>
                <a:cs typeface="Times New Roman"/>
              </a:rPr>
              <a:t>Trigonometric</a:t>
            </a:r>
            <a:r>
              <a:rPr dirty="0" sz="2950" spc="-70" b="1" i="1">
                <a:latin typeface="Times New Roman"/>
                <a:cs typeface="Times New Roman"/>
              </a:rPr>
              <a:t> Functions</a:t>
            </a:r>
            <a:endParaRPr sz="295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06120" y="1892884"/>
            <a:ext cx="8597265" cy="225679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73660">
              <a:lnSpc>
                <a:spcPts val="2350"/>
              </a:lnSpc>
              <a:spcBef>
                <a:spcPts val="105"/>
              </a:spcBef>
            </a:pPr>
            <a:r>
              <a:rPr dirty="0" sz="2000" spc="5">
                <a:latin typeface="Times New Roman"/>
                <a:cs typeface="Times New Roman"/>
              </a:rPr>
              <a:t>The</a:t>
            </a:r>
            <a:r>
              <a:rPr dirty="0" sz="2000" spc="185">
                <a:latin typeface="Times New Roman"/>
                <a:cs typeface="Times New Roman"/>
              </a:rPr>
              <a:t> </a:t>
            </a:r>
            <a:r>
              <a:rPr dirty="0" sz="2000" spc="-10">
                <a:latin typeface="Times New Roman"/>
                <a:cs typeface="Times New Roman"/>
              </a:rPr>
              <a:t>trigonometric</a:t>
            </a:r>
            <a:r>
              <a:rPr dirty="0" sz="2000" spc="114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functions</a:t>
            </a:r>
            <a:r>
              <a:rPr dirty="0" sz="2000" spc="14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are</a:t>
            </a:r>
            <a:r>
              <a:rPr dirty="0" sz="2000" spc="190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important</a:t>
            </a:r>
            <a:r>
              <a:rPr dirty="0" sz="2000" spc="12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because</a:t>
            </a:r>
            <a:r>
              <a:rPr dirty="0" sz="2000" spc="17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they</a:t>
            </a:r>
            <a:r>
              <a:rPr dirty="0" sz="2000" spc="15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are</a:t>
            </a:r>
            <a:r>
              <a:rPr dirty="0" sz="2000" spc="185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periodic,</a:t>
            </a:r>
            <a:r>
              <a:rPr dirty="0" sz="2000" spc="18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or</a:t>
            </a:r>
            <a:r>
              <a:rPr dirty="0" sz="2000" spc="145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repeating,</a:t>
            </a:r>
            <a:endParaRPr sz="2000">
              <a:latin typeface="Times New Roman"/>
              <a:cs typeface="Times New Roman"/>
            </a:endParaRPr>
          </a:p>
          <a:p>
            <a:pPr marL="13970">
              <a:lnSpc>
                <a:spcPts val="2350"/>
              </a:lnSpc>
            </a:pPr>
            <a:r>
              <a:rPr dirty="0" sz="2000">
                <a:latin typeface="Times New Roman"/>
                <a:cs typeface="Times New Roman"/>
              </a:rPr>
              <a:t>and</a:t>
            </a:r>
            <a:r>
              <a:rPr dirty="0" sz="2000" spc="-1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therefore</a:t>
            </a:r>
            <a:r>
              <a:rPr dirty="0" sz="2000" spc="-40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model</a:t>
            </a:r>
            <a:r>
              <a:rPr dirty="0" sz="2000" spc="-35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many</a:t>
            </a:r>
            <a:r>
              <a:rPr dirty="0" sz="2000" spc="-1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naturally</a:t>
            </a:r>
            <a:r>
              <a:rPr dirty="0" sz="2000" spc="-4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occurring</a:t>
            </a:r>
            <a:r>
              <a:rPr dirty="0" sz="2000" spc="-35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periodic</a:t>
            </a:r>
            <a:r>
              <a:rPr dirty="0" sz="2000" spc="-17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processes.</a:t>
            </a:r>
            <a:endParaRPr sz="2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2550">
              <a:latin typeface="Times New Roman"/>
              <a:cs typeface="Times New Roman"/>
            </a:endParaRPr>
          </a:p>
          <a:p>
            <a:pPr marL="120650" indent="-108585">
              <a:lnSpc>
                <a:spcPct val="100000"/>
              </a:lnSpc>
              <a:buSzPct val="91666"/>
              <a:buFont typeface="Arial"/>
              <a:buChar char="•"/>
              <a:tabLst>
                <a:tab pos="121285" algn="l"/>
              </a:tabLst>
            </a:pPr>
            <a:r>
              <a:rPr dirty="0" sz="2400" spc="-5" b="1">
                <a:latin typeface="Times New Roman"/>
                <a:cs typeface="Times New Roman"/>
              </a:rPr>
              <a:t>Radian</a:t>
            </a:r>
            <a:r>
              <a:rPr dirty="0" sz="2400" spc="-50" b="1">
                <a:latin typeface="Times New Roman"/>
                <a:cs typeface="Times New Roman"/>
              </a:rPr>
              <a:t> </a:t>
            </a:r>
            <a:r>
              <a:rPr dirty="0" sz="2400" spc="-15" b="1">
                <a:latin typeface="Times New Roman"/>
                <a:cs typeface="Times New Roman"/>
              </a:rPr>
              <a:t>Measure</a:t>
            </a:r>
            <a:endParaRPr sz="2400">
              <a:latin typeface="Times New Roman"/>
              <a:cs typeface="Times New Roman"/>
            </a:endParaRPr>
          </a:p>
          <a:p>
            <a:pPr marL="15240" marR="175260" indent="121920">
              <a:lnSpc>
                <a:spcPts val="2160"/>
              </a:lnSpc>
              <a:spcBef>
                <a:spcPts val="555"/>
              </a:spcBef>
              <a:tabLst>
                <a:tab pos="8243570" algn="l"/>
              </a:tabLst>
            </a:pPr>
            <a:r>
              <a:rPr dirty="0" sz="2000">
                <a:latin typeface="Times New Roman"/>
                <a:cs typeface="Times New Roman"/>
              </a:rPr>
              <a:t>The </a:t>
            </a:r>
            <a:r>
              <a:rPr dirty="0" sz="2000" b="1">
                <a:latin typeface="Times New Roman"/>
                <a:cs typeface="Times New Roman"/>
              </a:rPr>
              <a:t>radian </a:t>
            </a:r>
            <a:r>
              <a:rPr dirty="0" sz="2000" spc="-5" b="1">
                <a:latin typeface="Times New Roman"/>
                <a:cs typeface="Times New Roman"/>
              </a:rPr>
              <a:t>measure </a:t>
            </a:r>
            <a:r>
              <a:rPr dirty="0" sz="2000">
                <a:latin typeface="Times New Roman"/>
                <a:cs typeface="Times New Roman"/>
              </a:rPr>
              <a:t>of the angle ACB at the center of the unit </a:t>
            </a:r>
            <a:r>
              <a:rPr dirty="0" sz="2000" spc="-5">
                <a:latin typeface="Times New Roman"/>
                <a:cs typeface="Times New Roman"/>
              </a:rPr>
              <a:t>circle </a:t>
            </a:r>
            <a:r>
              <a:rPr dirty="0" sz="2000">
                <a:latin typeface="Times New Roman"/>
                <a:cs typeface="Times New Roman"/>
              </a:rPr>
              <a:t>equals the </a:t>
            </a:r>
            <a:r>
              <a:rPr dirty="0" sz="2000" spc="5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l</a:t>
            </a:r>
            <a:r>
              <a:rPr dirty="0" sz="2000" spc="-15">
                <a:latin typeface="Times New Roman"/>
                <a:cs typeface="Times New Roman"/>
              </a:rPr>
              <a:t>e</a:t>
            </a:r>
            <a:r>
              <a:rPr dirty="0" sz="2000" spc="5">
                <a:latin typeface="Times New Roman"/>
                <a:cs typeface="Times New Roman"/>
              </a:rPr>
              <a:t>ng</a:t>
            </a:r>
            <a:r>
              <a:rPr dirty="0" sz="2000" spc="-5">
                <a:latin typeface="Times New Roman"/>
                <a:cs typeface="Times New Roman"/>
              </a:rPr>
              <a:t>t</a:t>
            </a:r>
            <a:r>
              <a:rPr dirty="0" sz="2000">
                <a:latin typeface="Times New Roman"/>
                <a:cs typeface="Times New Roman"/>
              </a:rPr>
              <a:t>h</a:t>
            </a:r>
            <a:r>
              <a:rPr dirty="0" sz="2000" spc="-50">
                <a:latin typeface="Times New Roman"/>
                <a:cs typeface="Times New Roman"/>
              </a:rPr>
              <a:t> </a:t>
            </a:r>
            <a:r>
              <a:rPr dirty="0" sz="2000" spc="5">
                <a:latin typeface="Times New Roman"/>
                <a:cs typeface="Times New Roman"/>
              </a:rPr>
              <a:t>o</a:t>
            </a:r>
            <a:r>
              <a:rPr dirty="0" sz="2000">
                <a:latin typeface="Times New Roman"/>
                <a:cs typeface="Times New Roman"/>
              </a:rPr>
              <a:t>f</a:t>
            </a:r>
            <a:r>
              <a:rPr dirty="0" sz="2000" spc="-3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the</a:t>
            </a:r>
            <a:r>
              <a:rPr dirty="0" sz="2000" spc="-3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arc</a:t>
            </a:r>
            <a:r>
              <a:rPr dirty="0" sz="2000" spc="-2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that</a:t>
            </a:r>
            <a:r>
              <a:rPr dirty="0" sz="2000" spc="-14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ACB</a:t>
            </a:r>
            <a:r>
              <a:rPr dirty="0" sz="2000" spc="-1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cuts</a:t>
            </a:r>
            <a:r>
              <a:rPr dirty="0" sz="2000" spc="-3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fr</a:t>
            </a:r>
            <a:r>
              <a:rPr dirty="0" sz="2000" spc="5">
                <a:latin typeface="Times New Roman"/>
                <a:cs typeface="Times New Roman"/>
              </a:rPr>
              <a:t>o</a:t>
            </a:r>
            <a:r>
              <a:rPr dirty="0" sz="2000">
                <a:latin typeface="Times New Roman"/>
                <a:cs typeface="Times New Roman"/>
              </a:rPr>
              <a:t>m</a:t>
            </a:r>
            <a:r>
              <a:rPr dirty="0" sz="2000" spc="-6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the</a:t>
            </a:r>
            <a:r>
              <a:rPr dirty="0" sz="2000" spc="-25">
                <a:latin typeface="Times New Roman"/>
                <a:cs typeface="Times New Roman"/>
              </a:rPr>
              <a:t> </a:t>
            </a:r>
            <a:r>
              <a:rPr dirty="0" sz="2000" spc="5">
                <a:latin typeface="Times New Roman"/>
                <a:cs typeface="Times New Roman"/>
              </a:rPr>
              <a:t>un</a:t>
            </a:r>
            <a:r>
              <a:rPr dirty="0" sz="2000" spc="-5">
                <a:latin typeface="Times New Roman"/>
                <a:cs typeface="Times New Roman"/>
              </a:rPr>
              <a:t>i</a:t>
            </a:r>
            <a:r>
              <a:rPr dirty="0" sz="2000">
                <a:latin typeface="Times New Roman"/>
                <a:cs typeface="Times New Roman"/>
              </a:rPr>
              <a:t>t</a:t>
            </a:r>
            <a:r>
              <a:rPr dirty="0" sz="2000" spc="-65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c</a:t>
            </a:r>
            <a:r>
              <a:rPr dirty="0" sz="2000" spc="-20">
                <a:latin typeface="Times New Roman"/>
                <a:cs typeface="Times New Roman"/>
              </a:rPr>
              <a:t>i</a:t>
            </a:r>
            <a:r>
              <a:rPr dirty="0" sz="2000">
                <a:latin typeface="Times New Roman"/>
                <a:cs typeface="Times New Roman"/>
              </a:rPr>
              <a:t>rc</a:t>
            </a:r>
            <a:r>
              <a:rPr dirty="0" sz="2000" spc="-5">
                <a:latin typeface="Times New Roman"/>
                <a:cs typeface="Times New Roman"/>
              </a:rPr>
              <a:t>l</a:t>
            </a:r>
            <a:r>
              <a:rPr dirty="0" sz="2000" spc="-15">
                <a:latin typeface="Times New Roman"/>
                <a:cs typeface="Times New Roman"/>
              </a:rPr>
              <a:t>e</a:t>
            </a:r>
            <a:r>
              <a:rPr dirty="0" sz="2000">
                <a:latin typeface="Times New Roman"/>
                <a:cs typeface="Times New Roman"/>
              </a:rPr>
              <a:t>.</a:t>
            </a:r>
            <a:r>
              <a:rPr dirty="0" sz="200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F</a:t>
            </a:r>
            <a:r>
              <a:rPr dirty="0" sz="2000" spc="-10">
                <a:latin typeface="Times New Roman"/>
                <a:cs typeface="Times New Roman"/>
              </a:rPr>
              <a:t>i</a:t>
            </a:r>
            <a:r>
              <a:rPr dirty="0" sz="2000">
                <a:latin typeface="Times New Roman"/>
                <a:cs typeface="Times New Roman"/>
              </a:rPr>
              <a:t>g</a:t>
            </a:r>
            <a:r>
              <a:rPr dirty="0" sz="2000" spc="15">
                <a:latin typeface="Times New Roman"/>
                <a:cs typeface="Times New Roman"/>
              </a:rPr>
              <a:t>u</a:t>
            </a:r>
            <a:r>
              <a:rPr dirty="0" sz="2000">
                <a:latin typeface="Times New Roman"/>
                <a:cs typeface="Times New Roman"/>
              </a:rPr>
              <a:t>re</a:t>
            </a:r>
            <a:r>
              <a:rPr dirty="0" sz="2000" spc="-7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s</a:t>
            </a:r>
            <a:r>
              <a:rPr dirty="0" sz="2000" spc="5">
                <a:latin typeface="Times New Roman"/>
                <a:cs typeface="Times New Roman"/>
              </a:rPr>
              <a:t>h</a:t>
            </a:r>
            <a:r>
              <a:rPr dirty="0" sz="2000" spc="5">
                <a:latin typeface="Times New Roman"/>
                <a:cs typeface="Times New Roman"/>
              </a:rPr>
              <a:t>o</a:t>
            </a:r>
            <a:r>
              <a:rPr dirty="0" sz="2000" spc="5">
                <a:latin typeface="Times New Roman"/>
                <a:cs typeface="Times New Roman"/>
              </a:rPr>
              <a:t>w</a:t>
            </a:r>
            <a:r>
              <a:rPr dirty="0" sz="2000">
                <a:latin typeface="Times New Roman"/>
                <a:cs typeface="Times New Roman"/>
              </a:rPr>
              <a:t>s</a:t>
            </a:r>
            <a:r>
              <a:rPr dirty="0" sz="2000" spc="-6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that</a:t>
            </a:r>
            <a:r>
              <a:rPr dirty="0" sz="2000">
                <a:latin typeface="Times New Roman"/>
                <a:cs typeface="Times New Roman"/>
              </a:rPr>
              <a:t>	</a:t>
            </a:r>
            <a:r>
              <a:rPr dirty="0" sz="2000">
                <a:latin typeface="Times New Roman"/>
                <a:cs typeface="Times New Roman"/>
              </a:rPr>
              <a:t>is  </a:t>
            </a:r>
            <a:r>
              <a:rPr dirty="0" sz="2000">
                <a:latin typeface="Times New Roman"/>
                <a:cs typeface="Times New Roman"/>
              </a:rPr>
              <a:t>the length</a:t>
            </a:r>
            <a:r>
              <a:rPr dirty="0" sz="2000" spc="-3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of</a:t>
            </a:r>
            <a:r>
              <a:rPr dirty="0" sz="2000" spc="-1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arc cut</a:t>
            </a:r>
            <a:r>
              <a:rPr dirty="0" sz="2000" spc="-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from</a:t>
            </a:r>
            <a:r>
              <a:rPr dirty="0" sz="2000" spc="-4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a</a:t>
            </a:r>
            <a:r>
              <a:rPr dirty="0" sz="2000" spc="-20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circle</a:t>
            </a:r>
            <a:r>
              <a:rPr dirty="0" sz="2000" spc="-5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of</a:t>
            </a:r>
            <a:r>
              <a:rPr dirty="0" sz="2000" spc="-1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radius</a:t>
            </a:r>
            <a:r>
              <a:rPr dirty="0" sz="2000" spc="-2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r when</a:t>
            </a:r>
            <a:r>
              <a:rPr dirty="0" sz="2000" spc="-1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the </a:t>
            </a:r>
            <a:r>
              <a:rPr dirty="0" sz="2000" spc="15">
                <a:latin typeface="Times New Roman"/>
                <a:cs typeface="Times New Roman"/>
              </a:rPr>
              <a:t>subtendingangle</a:t>
            </a:r>
            <a:endParaRPr sz="2000">
              <a:latin typeface="Times New Roman"/>
              <a:cs typeface="Times New Roman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543800" y="3581400"/>
            <a:ext cx="838200" cy="283463"/>
          </a:xfrm>
          <a:prstGeom prst="rect">
            <a:avLst/>
          </a:prstGeom>
        </p:spPr>
      </p:pic>
      <p:pic>
        <p:nvPicPr>
          <p:cNvPr id="5" name="object 5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723631" y="3913632"/>
            <a:ext cx="137159" cy="207263"/>
          </a:xfrm>
          <a:prstGeom prst="rect">
            <a:avLst/>
          </a:prstGeom>
        </p:spPr>
      </p:pic>
      <p:pic>
        <p:nvPicPr>
          <p:cNvPr id="6" name="object 6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448055" y="4689347"/>
            <a:ext cx="3509772" cy="391668"/>
          </a:xfrm>
          <a:prstGeom prst="rect">
            <a:avLst/>
          </a:prstGeom>
        </p:spPr>
      </p:pic>
      <p:pic>
        <p:nvPicPr>
          <p:cNvPr id="7" name="object 7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483108" y="5551932"/>
            <a:ext cx="3387852" cy="374903"/>
          </a:xfrm>
          <a:prstGeom prst="rect">
            <a:avLst/>
          </a:prstGeom>
        </p:spPr>
      </p:pic>
      <p:pic>
        <p:nvPicPr>
          <p:cNvPr id="8" name="object 8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5372100" y="4562855"/>
            <a:ext cx="1752600" cy="1837944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86029" y="68427"/>
            <a:ext cx="5103495" cy="2583180"/>
          </a:xfrm>
          <a:prstGeom prst="rect">
            <a:avLst/>
          </a:prstGeom>
        </p:spPr>
        <p:txBody>
          <a:bodyPr wrap="square" lIns="0" tIns="762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600"/>
              </a:spcBef>
            </a:pPr>
            <a:r>
              <a:rPr dirty="0" sz="2000" spc="5">
                <a:latin typeface="Times New Roman"/>
                <a:cs typeface="Times New Roman"/>
              </a:rPr>
              <a:t>For</a:t>
            </a:r>
            <a:r>
              <a:rPr dirty="0" sz="2000" spc="-70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example:</a:t>
            </a:r>
            <a:endParaRPr sz="2000">
              <a:latin typeface="Times New Roman"/>
              <a:cs typeface="Times New Roman"/>
            </a:endParaRPr>
          </a:p>
          <a:p>
            <a:pPr marL="267335">
              <a:lnSpc>
                <a:spcPct val="100000"/>
              </a:lnSpc>
              <a:spcBef>
                <a:spcPts val="505"/>
              </a:spcBef>
            </a:pPr>
            <a:r>
              <a:rPr dirty="0" sz="2000">
                <a:latin typeface="Times New Roman"/>
                <a:cs typeface="Times New Roman"/>
              </a:rPr>
              <a:t>45°</a:t>
            </a:r>
            <a:r>
              <a:rPr dirty="0" sz="2000" spc="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in</a:t>
            </a:r>
            <a:r>
              <a:rPr dirty="0" sz="2000" spc="-2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radian</a:t>
            </a:r>
            <a:r>
              <a:rPr dirty="0" sz="2000" spc="-20">
                <a:latin typeface="Times New Roman"/>
                <a:cs typeface="Times New Roman"/>
              </a:rPr>
              <a:t> </a:t>
            </a:r>
            <a:r>
              <a:rPr dirty="0" sz="2000" spc="-20">
                <a:latin typeface="Times New Roman"/>
                <a:cs typeface="Times New Roman"/>
              </a:rPr>
              <a:t>m</a:t>
            </a:r>
            <a:r>
              <a:rPr dirty="0" sz="2000">
                <a:latin typeface="Times New Roman"/>
                <a:cs typeface="Times New Roman"/>
              </a:rPr>
              <a:t>ea</a:t>
            </a:r>
            <a:r>
              <a:rPr dirty="0" sz="2000" spc="-10">
                <a:latin typeface="Times New Roman"/>
                <a:cs typeface="Times New Roman"/>
              </a:rPr>
              <a:t>s</a:t>
            </a:r>
            <a:r>
              <a:rPr dirty="0" sz="2000">
                <a:latin typeface="Times New Roman"/>
                <a:cs typeface="Times New Roman"/>
              </a:rPr>
              <a:t>u</a:t>
            </a:r>
            <a:r>
              <a:rPr dirty="0" sz="2000" spc="5">
                <a:latin typeface="Times New Roman"/>
                <a:cs typeface="Times New Roman"/>
              </a:rPr>
              <a:t>r</a:t>
            </a:r>
            <a:r>
              <a:rPr dirty="0" sz="2000">
                <a:latin typeface="Times New Roman"/>
                <a:cs typeface="Times New Roman"/>
              </a:rPr>
              <a:t>e</a:t>
            </a:r>
            <a:r>
              <a:rPr dirty="0" sz="2000" spc="-130">
                <a:latin typeface="Times New Roman"/>
                <a:cs typeface="Times New Roman"/>
              </a:rPr>
              <a:t> </a:t>
            </a:r>
            <a:r>
              <a:rPr dirty="0" sz="2000" spc="-10">
                <a:latin typeface="Times New Roman"/>
                <a:cs typeface="Times New Roman"/>
              </a:rPr>
              <a:t>is</a:t>
            </a:r>
            <a:endParaRPr sz="2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2950">
              <a:latin typeface="Times New Roman"/>
              <a:cs typeface="Times New Roman"/>
            </a:endParaRPr>
          </a:p>
          <a:p>
            <a:pPr marL="584200">
              <a:lnSpc>
                <a:spcPct val="100000"/>
              </a:lnSpc>
            </a:pPr>
            <a:r>
              <a:rPr dirty="0" sz="2000">
                <a:latin typeface="Times New Roman"/>
                <a:cs typeface="Times New Roman"/>
              </a:rPr>
              <a:t>in</a:t>
            </a:r>
            <a:r>
              <a:rPr dirty="0" sz="2000" spc="-2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radian</a:t>
            </a:r>
            <a:r>
              <a:rPr dirty="0" sz="2000" spc="-40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measure</a:t>
            </a:r>
            <a:r>
              <a:rPr dirty="0" sz="2000" spc="-114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is</a:t>
            </a:r>
            <a:endParaRPr sz="2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2000" spc="-5">
                <a:latin typeface="Calibri"/>
                <a:cs typeface="Calibri"/>
              </a:rPr>
              <a:t>Figure</a:t>
            </a:r>
            <a:r>
              <a:rPr dirty="0" sz="2000" spc="-55">
                <a:latin typeface="Calibri"/>
                <a:cs typeface="Calibri"/>
              </a:rPr>
              <a:t> </a:t>
            </a:r>
            <a:r>
              <a:rPr dirty="0" sz="2000" spc="-20">
                <a:latin typeface="Calibri"/>
                <a:cs typeface="Calibri"/>
              </a:rPr>
              <a:t>shows</a:t>
            </a:r>
            <a:r>
              <a:rPr dirty="0" sz="2000" spc="-1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the</a:t>
            </a:r>
            <a:r>
              <a:rPr dirty="0" sz="2000" spc="-1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angles</a:t>
            </a:r>
            <a:r>
              <a:rPr dirty="0" sz="2000" spc="-1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of</a:t>
            </a:r>
            <a:r>
              <a:rPr dirty="0" sz="2000" spc="-25">
                <a:latin typeface="Calibri"/>
                <a:cs typeface="Calibri"/>
              </a:rPr>
              <a:t> </a:t>
            </a:r>
            <a:r>
              <a:rPr dirty="0" sz="2000" spc="-20">
                <a:latin typeface="Calibri"/>
                <a:cs typeface="Calibri"/>
              </a:rPr>
              <a:t>two</a:t>
            </a:r>
            <a:r>
              <a:rPr dirty="0" sz="2000" spc="-25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common</a:t>
            </a:r>
            <a:r>
              <a:rPr dirty="0" sz="2000" spc="-9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triangles</a:t>
            </a:r>
            <a:endParaRPr sz="2000">
              <a:latin typeface="Calibri"/>
              <a:cs typeface="Calibri"/>
            </a:endParaRPr>
          </a:p>
          <a:p>
            <a:pPr marL="69215">
              <a:lnSpc>
                <a:spcPct val="100000"/>
              </a:lnSpc>
              <a:spcBef>
                <a:spcPts val="484"/>
              </a:spcBef>
            </a:pPr>
            <a:r>
              <a:rPr dirty="0" sz="2000">
                <a:latin typeface="Calibri"/>
                <a:cs typeface="Calibri"/>
              </a:rPr>
              <a:t>in</a:t>
            </a:r>
            <a:r>
              <a:rPr dirty="0" sz="2000" spc="-20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both</a:t>
            </a:r>
            <a:r>
              <a:rPr dirty="0" sz="2000" spc="-75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measures.</a:t>
            </a:r>
            <a:endParaRPr sz="2000">
              <a:latin typeface="Calibri"/>
              <a:cs typeface="Calibri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797808" y="2918460"/>
            <a:ext cx="3971543" cy="3587496"/>
          </a:xfrm>
          <a:prstGeom prst="rect">
            <a:avLst/>
          </a:prstGeom>
        </p:spPr>
      </p:pic>
      <p:pic>
        <p:nvPicPr>
          <p:cNvPr id="4" name="object 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2971800" y="647700"/>
            <a:ext cx="304800" cy="76200"/>
          </a:xfrm>
          <a:prstGeom prst="rect">
            <a:avLst/>
          </a:prstGeom>
        </p:spPr>
      </p:pic>
      <p:pic>
        <p:nvPicPr>
          <p:cNvPr id="5" name="object 5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3432047" y="534923"/>
            <a:ext cx="1888236" cy="277367"/>
          </a:xfrm>
          <a:prstGeom prst="rect">
            <a:avLst/>
          </a:prstGeom>
        </p:spPr>
      </p:pic>
      <p:pic>
        <p:nvPicPr>
          <p:cNvPr id="6" name="object 6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449580" y="1240536"/>
            <a:ext cx="202692" cy="399288"/>
          </a:xfrm>
          <a:prstGeom prst="rect">
            <a:avLst/>
          </a:prstGeom>
        </p:spPr>
      </p:pic>
      <p:sp>
        <p:nvSpPr>
          <p:cNvPr id="7" name="object 7"/>
          <p:cNvSpPr/>
          <p:nvPr/>
        </p:nvSpPr>
        <p:spPr>
          <a:xfrm>
            <a:off x="2895600" y="1409699"/>
            <a:ext cx="381000" cy="76200"/>
          </a:xfrm>
          <a:custGeom>
            <a:avLst/>
            <a:gdLst/>
            <a:ahLst/>
            <a:cxnLst/>
            <a:rect l="l" t="t" r="r" b="b"/>
            <a:pathLst>
              <a:path w="381000" h="76200">
                <a:moveTo>
                  <a:pt x="381000" y="38100"/>
                </a:moveTo>
                <a:lnTo>
                  <a:pt x="368300" y="31750"/>
                </a:lnTo>
                <a:lnTo>
                  <a:pt x="304800" y="0"/>
                </a:lnTo>
                <a:lnTo>
                  <a:pt x="304800" y="31750"/>
                </a:lnTo>
                <a:lnTo>
                  <a:pt x="0" y="31750"/>
                </a:lnTo>
                <a:lnTo>
                  <a:pt x="0" y="44450"/>
                </a:lnTo>
                <a:lnTo>
                  <a:pt x="304800" y="44450"/>
                </a:lnTo>
                <a:lnTo>
                  <a:pt x="304800" y="76200"/>
                </a:lnTo>
                <a:lnTo>
                  <a:pt x="368300" y="44450"/>
                </a:lnTo>
                <a:lnTo>
                  <a:pt x="381000" y="381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8" name="object 8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3392423" y="1286255"/>
            <a:ext cx="1623060" cy="361188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3970" rIns="0" bIns="0" rtlCol="0" vert="horz">
            <a:spAutoFit/>
          </a:bodyPr>
          <a:lstStyle/>
          <a:p>
            <a:pPr marL="12700" marR="5080">
              <a:lnSpc>
                <a:spcPct val="99400"/>
              </a:lnSpc>
              <a:spcBef>
                <a:spcPts val="110"/>
              </a:spcBef>
            </a:pPr>
            <a:r>
              <a:rPr dirty="0" spc="-5"/>
              <a:t>measured</a:t>
            </a:r>
            <a:r>
              <a:rPr dirty="0" spc="-40"/>
              <a:t> </a:t>
            </a:r>
            <a:r>
              <a:rPr dirty="0" spc="-15"/>
              <a:t>counterclockwise</a:t>
            </a:r>
            <a:r>
              <a:rPr dirty="0" spc="-20"/>
              <a:t> </a:t>
            </a:r>
            <a:r>
              <a:rPr dirty="0" spc="-15"/>
              <a:t>from</a:t>
            </a:r>
            <a:r>
              <a:rPr dirty="0" spc="-50"/>
              <a:t> </a:t>
            </a:r>
            <a:r>
              <a:rPr dirty="0"/>
              <a:t>the </a:t>
            </a:r>
            <a:r>
              <a:rPr dirty="0" spc="-15"/>
              <a:t>positive</a:t>
            </a:r>
            <a:r>
              <a:rPr dirty="0" spc="5"/>
              <a:t> </a:t>
            </a:r>
            <a:r>
              <a:rPr dirty="0" sz="2500" spc="-45" i="1">
                <a:latin typeface="Trebuchet MS"/>
                <a:cs typeface="Trebuchet MS"/>
              </a:rPr>
              <a:t>x</a:t>
            </a:r>
            <a:r>
              <a:rPr dirty="0" spc="-45"/>
              <a:t>-axis</a:t>
            </a:r>
            <a:r>
              <a:rPr dirty="0" spc="-90"/>
              <a:t> </a:t>
            </a:r>
            <a:r>
              <a:rPr dirty="0" spc="-10"/>
              <a:t>are</a:t>
            </a:r>
            <a:r>
              <a:rPr dirty="0" spc="-45"/>
              <a:t> </a:t>
            </a:r>
            <a:r>
              <a:rPr dirty="0"/>
              <a:t>assigned </a:t>
            </a:r>
            <a:r>
              <a:rPr dirty="0" spc="-525"/>
              <a:t> </a:t>
            </a:r>
            <a:r>
              <a:rPr dirty="0" spc="-15"/>
              <a:t>positive </a:t>
            </a:r>
            <a:r>
              <a:rPr dirty="0" spc="-5"/>
              <a:t>measures; </a:t>
            </a:r>
            <a:r>
              <a:rPr dirty="0"/>
              <a:t>angles </a:t>
            </a:r>
            <a:r>
              <a:rPr dirty="0" spc="-10"/>
              <a:t>measured </a:t>
            </a:r>
            <a:r>
              <a:rPr dirty="0"/>
              <a:t>clockwise </a:t>
            </a:r>
            <a:r>
              <a:rPr dirty="0" spc="-10"/>
              <a:t>are </a:t>
            </a:r>
            <a:r>
              <a:rPr dirty="0"/>
              <a:t>assigned </a:t>
            </a:r>
            <a:r>
              <a:rPr dirty="0" spc="5"/>
              <a:t> </a:t>
            </a:r>
            <a:r>
              <a:rPr dirty="0" spc="-15"/>
              <a:t>negative</a:t>
            </a:r>
            <a:r>
              <a:rPr dirty="0" spc="-50"/>
              <a:t> </a:t>
            </a:r>
            <a:r>
              <a:rPr dirty="0" spc="-5"/>
              <a:t>measures.</a:t>
            </a:r>
            <a:endParaRPr sz="2500">
              <a:latin typeface="Trebuchet MS"/>
              <a:cs typeface="Trebuchet MS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23900" y="1638300"/>
            <a:ext cx="2464308" cy="1652015"/>
          </a:xfrm>
          <a:prstGeom prst="rect">
            <a:avLst/>
          </a:prstGeom>
        </p:spPr>
      </p:pic>
      <p:pic>
        <p:nvPicPr>
          <p:cNvPr id="4" name="object 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98348" y="3906011"/>
            <a:ext cx="2615184" cy="2083308"/>
          </a:xfrm>
          <a:prstGeom prst="rect">
            <a:avLst/>
          </a:prstGeom>
        </p:spPr>
      </p:pic>
      <p:pic>
        <p:nvPicPr>
          <p:cNvPr id="5" name="object 5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4114800" y="1773935"/>
            <a:ext cx="4620767" cy="1496568"/>
          </a:xfrm>
          <a:prstGeom prst="rect">
            <a:avLst/>
          </a:prstGeom>
        </p:spPr>
      </p:pic>
      <p:pic>
        <p:nvPicPr>
          <p:cNvPr id="6" name="object 6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4232147" y="4098035"/>
            <a:ext cx="4293108" cy="1764791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635" y="569213"/>
            <a:ext cx="5671185" cy="140335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216535" indent="-204470">
              <a:lnSpc>
                <a:spcPct val="100000"/>
              </a:lnSpc>
              <a:spcBef>
                <a:spcPts val="105"/>
              </a:spcBef>
              <a:buSzPct val="93750"/>
              <a:buChar char="•"/>
              <a:tabLst>
                <a:tab pos="217170" algn="l"/>
              </a:tabLst>
            </a:pPr>
            <a:r>
              <a:rPr dirty="0" sz="3200" spc="-60">
                <a:latin typeface="Calibri"/>
                <a:cs typeface="Calibri"/>
              </a:rPr>
              <a:t>Types</a:t>
            </a:r>
            <a:r>
              <a:rPr dirty="0" sz="3200" spc="-55">
                <a:latin typeface="Calibri"/>
                <a:cs typeface="Calibri"/>
              </a:rPr>
              <a:t> </a:t>
            </a:r>
            <a:r>
              <a:rPr dirty="0" sz="3200">
                <a:latin typeface="Calibri"/>
                <a:cs typeface="Calibri"/>
              </a:rPr>
              <a:t>and</a:t>
            </a:r>
            <a:r>
              <a:rPr dirty="0" sz="3200" spc="15">
                <a:latin typeface="Calibri"/>
                <a:cs typeface="Calibri"/>
              </a:rPr>
              <a:t> </a:t>
            </a:r>
            <a:r>
              <a:rPr dirty="0" sz="3200" spc="-45">
                <a:latin typeface="Calibri"/>
                <a:cs typeface="Calibri"/>
              </a:rPr>
              <a:t>Trigonometric</a:t>
            </a:r>
            <a:r>
              <a:rPr dirty="0" sz="3200" spc="35">
                <a:latin typeface="Calibri"/>
                <a:cs typeface="Calibri"/>
              </a:rPr>
              <a:t> </a:t>
            </a:r>
            <a:r>
              <a:rPr dirty="0" sz="3200" spc="-25">
                <a:latin typeface="Calibri"/>
                <a:cs typeface="Calibri"/>
              </a:rPr>
              <a:t>Relation</a:t>
            </a:r>
            <a:endParaRPr sz="32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335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dirty="0" sz="2400" spc="-5">
                <a:latin typeface="Calibri"/>
                <a:cs typeface="Calibri"/>
              </a:rPr>
              <a:t>Th</a:t>
            </a:r>
            <a:r>
              <a:rPr dirty="0" sz="2400">
                <a:latin typeface="Calibri"/>
                <a:cs typeface="Calibri"/>
              </a:rPr>
              <a:t>e</a:t>
            </a:r>
            <a:r>
              <a:rPr dirty="0" sz="2400" spc="-20">
                <a:latin typeface="Calibri"/>
                <a:cs typeface="Calibri"/>
              </a:rPr>
              <a:t> </a:t>
            </a:r>
            <a:r>
              <a:rPr dirty="0" sz="2400" spc="-5">
                <a:latin typeface="Calibri"/>
                <a:cs typeface="Calibri"/>
              </a:rPr>
              <a:t>Si</a:t>
            </a:r>
            <a:r>
              <a:rPr dirty="0" sz="2400">
                <a:latin typeface="Calibri"/>
                <a:cs typeface="Calibri"/>
              </a:rPr>
              <a:t>x</a:t>
            </a:r>
            <a:r>
              <a:rPr dirty="0" sz="2400" spc="-3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Basic</a:t>
            </a:r>
            <a:r>
              <a:rPr dirty="0" sz="2400" spc="-5">
                <a:latin typeface="Calibri"/>
                <a:cs typeface="Calibri"/>
              </a:rPr>
              <a:t> </a:t>
            </a:r>
            <a:r>
              <a:rPr dirty="0" sz="2400" spc="-165">
                <a:latin typeface="Calibri"/>
                <a:cs typeface="Calibri"/>
              </a:rPr>
              <a:t>T</a:t>
            </a:r>
            <a:r>
              <a:rPr dirty="0" sz="2400" spc="-10">
                <a:latin typeface="Calibri"/>
                <a:cs typeface="Calibri"/>
              </a:rPr>
              <a:t>r</a:t>
            </a:r>
            <a:r>
              <a:rPr dirty="0" sz="2400" spc="-15">
                <a:latin typeface="Calibri"/>
                <a:cs typeface="Calibri"/>
              </a:rPr>
              <a:t>i</a:t>
            </a:r>
            <a:r>
              <a:rPr dirty="0" sz="2400" spc="-30">
                <a:latin typeface="Calibri"/>
                <a:cs typeface="Calibri"/>
              </a:rPr>
              <a:t>g</a:t>
            </a:r>
            <a:r>
              <a:rPr dirty="0" sz="2400" spc="-20">
                <a:latin typeface="Calibri"/>
                <a:cs typeface="Calibri"/>
              </a:rPr>
              <a:t>o</a:t>
            </a:r>
            <a:r>
              <a:rPr dirty="0" sz="2400" spc="-15">
                <a:latin typeface="Calibri"/>
                <a:cs typeface="Calibri"/>
              </a:rPr>
              <a:t>n</a:t>
            </a:r>
            <a:r>
              <a:rPr dirty="0" sz="2400" spc="-20">
                <a:latin typeface="Calibri"/>
                <a:cs typeface="Calibri"/>
              </a:rPr>
              <a:t>o</a:t>
            </a:r>
            <a:r>
              <a:rPr dirty="0" sz="2400" spc="-10">
                <a:latin typeface="Calibri"/>
                <a:cs typeface="Calibri"/>
              </a:rPr>
              <a:t>m</a:t>
            </a:r>
            <a:r>
              <a:rPr dirty="0" sz="2400" spc="-20">
                <a:latin typeface="Calibri"/>
                <a:cs typeface="Calibri"/>
              </a:rPr>
              <a:t>e</a:t>
            </a:r>
            <a:r>
              <a:rPr dirty="0" sz="2400" spc="-25">
                <a:latin typeface="Calibri"/>
                <a:cs typeface="Calibri"/>
              </a:rPr>
              <a:t>t</a:t>
            </a:r>
            <a:r>
              <a:rPr dirty="0" sz="2400" spc="-10">
                <a:latin typeface="Calibri"/>
                <a:cs typeface="Calibri"/>
              </a:rPr>
              <a:t>r</a:t>
            </a:r>
            <a:r>
              <a:rPr dirty="0" sz="2400" spc="-25">
                <a:latin typeface="Calibri"/>
                <a:cs typeface="Calibri"/>
              </a:rPr>
              <a:t>i</a:t>
            </a:r>
            <a:r>
              <a:rPr dirty="0" sz="2400">
                <a:latin typeface="Calibri"/>
                <a:cs typeface="Calibri"/>
              </a:rPr>
              <a:t>c</a:t>
            </a:r>
            <a:r>
              <a:rPr dirty="0" sz="2400" spc="-120">
                <a:latin typeface="Calibri"/>
                <a:cs typeface="Calibri"/>
              </a:rPr>
              <a:t> </a:t>
            </a:r>
            <a:r>
              <a:rPr dirty="0" sz="2400" spc="-5">
                <a:latin typeface="Calibri"/>
                <a:cs typeface="Calibri"/>
              </a:rPr>
              <a:t>Fun</a:t>
            </a:r>
            <a:r>
              <a:rPr dirty="0" sz="2400">
                <a:latin typeface="Calibri"/>
                <a:cs typeface="Calibri"/>
              </a:rPr>
              <a:t>ctio</a:t>
            </a:r>
            <a:r>
              <a:rPr dirty="0" sz="2400" spc="-20">
                <a:latin typeface="Calibri"/>
                <a:cs typeface="Calibri"/>
              </a:rPr>
              <a:t>n</a:t>
            </a:r>
            <a:r>
              <a:rPr dirty="0" sz="2400">
                <a:latin typeface="Calibri"/>
                <a:cs typeface="Calibri"/>
              </a:rPr>
              <a:t>s</a:t>
            </a:r>
            <a:endParaRPr sz="2400">
              <a:latin typeface="Calibri"/>
              <a:cs typeface="Calibri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815584" y="1889760"/>
            <a:ext cx="2584704" cy="1653539"/>
          </a:xfrm>
          <a:prstGeom prst="rect">
            <a:avLst/>
          </a:prstGeom>
        </p:spPr>
      </p:pic>
      <p:sp>
        <p:nvSpPr>
          <p:cNvPr id="4" name="object 4"/>
          <p:cNvSpPr txBox="1"/>
          <p:nvPr/>
        </p:nvSpPr>
        <p:spPr>
          <a:xfrm>
            <a:off x="1518666" y="3085845"/>
            <a:ext cx="338455" cy="28511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700" i="1">
                <a:latin typeface="Times New Roman"/>
                <a:cs typeface="Times New Roman"/>
              </a:rPr>
              <a:t>hyp</a:t>
            </a:r>
            <a:endParaRPr sz="17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26312" y="2894666"/>
            <a:ext cx="1075690" cy="31496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95"/>
              </a:spcBef>
            </a:pPr>
            <a:r>
              <a:rPr dirty="0" sz="1700" spc="-5">
                <a:latin typeface="Times New Roman"/>
                <a:cs typeface="Times New Roman"/>
              </a:rPr>
              <a:t>sin</a:t>
            </a:r>
            <a:r>
              <a:rPr dirty="0" sz="1900" spc="-5" i="1">
                <a:latin typeface="Symbol"/>
                <a:cs typeface="Symbol"/>
              </a:rPr>
              <a:t></a:t>
            </a:r>
            <a:r>
              <a:rPr dirty="0" sz="1700" spc="-5">
                <a:latin typeface="Symbol"/>
                <a:cs typeface="Symbol"/>
              </a:rPr>
              <a:t></a:t>
            </a:r>
            <a:r>
              <a:rPr dirty="0" sz="1700" spc="75">
                <a:latin typeface="Times New Roman"/>
                <a:cs typeface="Times New Roman"/>
              </a:rPr>
              <a:t> </a:t>
            </a:r>
            <a:r>
              <a:rPr dirty="0" baseline="27777" sz="2550" i="1">
                <a:latin typeface="Times New Roman"/>
                <a:cs typeface="Times New Roman"/>
              </a:rPr>
              <a:t>o</a:t>
            </a:r>
            <a:r>
              <a:rPr dirty="0" u="sng" baseline="27777" sz="2550" i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pp</a:t>
            </a:r>
            <a:r>
              <a:rPr dirty="0" u="sng" baseline="27777" sz="2550" spc="30" i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endParaRPr baseline="27777" sz="255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082289" y="3081274"/>
            <a:ext cx="309880" cy="2616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550" spc="-5" i="1">
                <a:latin typeface="Times New Roman"/>
                <a:cs typeface="Times New Roman"/>
              </a:rPr>
              <a:t>hyp</a:t>
            </a:r>
            <a:endParaRPr sz="155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427477" y="2903275"/>
            <a:ext cx="1003935" cy="29146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95"/>
              </a:spcBef>
            </a:pPr>
            <a:r>
              <a:rPr dirty="0" sz="1550" spc="-15">
                <a:latin typeface="Times New Roman"/>
                <a:cs typeface="Times New Roman"/>
              </a:rPr>
              <a:t>cos</a:t>
            </a:r>
            <a:r>
              <a:rPr dirty="0" sz="1750" spc="-15" i="1">
                <a:latin typeface="Symbol"/>
                <a:cs typeface="Symbol"/>
              </a:rPr>
              <a:t></a:t>
            </a:r>
            <a:r>
              <a:rPr dirty="0" sz="1550" spc="-15">
                <a:latin typeface="Symbol"/>
                <a:cs typeface="Symbol"/>
              </a:rPr>
              <a:t></a:t>
            </a:r>
            <a:r>
              <a:rPr dirty="0" sz="1550" spc="160">
                <a:latin typeface="Times New Roman"/>
                <a:cs typeface="Times New Roman"/>
              </a:rPr>
              <a:t> </a:t>
            </a:r>
            <a:r>
              <a:rPr dirty="0" baseline="30465" sz="2325" i="1">
                <a:latin typeface="Times New Roman"/>
                <a:cs typeface="Times New Roman"/>
              </a:rPr>
              <a:t>a</a:t>
            </a:r>
            <a:r>
              <a:rPr dirty="0" u="sng" baseline="30465" sz="2325" i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dj</a:t>
            </a:r>
            <a:r>
              <a:rPr dirty="0" u="sng" baseline="30465" sz="2325" spc="247" i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endParaRPr baseline="30465" sz="2325">
              <a:latin typeface="Times New Roman"/>
              <a:cs typeface="Times New Roman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1472946" y="3893058"/>
            <a:ext cx="321310" cy="0"/>
          </a:xfrm>
          <a:custGeom>
            <a:avLst/>
            <a:gdLst/>
            <a:ahLst/>
            <a:cxnLst/>
            <a:rect l="l" t="t" r="r" b="b"/>
            <a:pathLst>
              <a:path w="321310" h="0">
                <a:moveTo>
                  <a:pt x="0" y="0"/>
                </a:moveTo>
                <a:lnTo>
                  <a:pt x="321183" y="0"/>
                </a:lnTo>
              </a:path>
            </a:pathLst>
          </a:custGeom>
          <a:ln w="8243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 txBox="1"/>
          <p:nvPr/>
        </p:nvSpPr>
        <p:spPr>
          <a:xfrm>
            <a:off x="1469263" y="3601923"/>
            <a:ext cx="322580" cy="2622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550" i="1">
                <a:latin typeface="Times New Roman"/>
                <a:cs typeface="Times New Roman"/>
              </a:rPr>
              <a:t>opp</a:t>
            </a:r>
            <a:endParaRPr sz="155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858113" y="3669466"/>
            <a:ext cx="483870" cy="29146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550" spc="-5">
                <a:latin typeface="Times New Roman"/>
                <a:cs typeface="Times New Roman"/>
              </a:rPr>
              <a:t>tan</a:t>
            </a:r>
            <a:r>
              <a:rPr dirty="0" sz="1750" spc="-50" i="1">
                <a:latin typeface="Symbol"/>
                <a:cs typeface="Symbol"/>
              </a:rPr>
              <a:t></a:t>
            </a:r>
            <a:r>
              <a:rPr dirty="0" sz="1550" spc="-5">
                <a:latin typeface="Symbol"/>
                <a:cs typeface="Symbol"/>
              </a:rPr>
              <a:t></a:t>
            </a:r>
            <a:endParaRPr sz="1550">
              <a:latin typeface="Symbol"/>
              <a:cs typeface="Symbo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490852" y="3883533"/>
            <a:ext cx="279400" cy="2616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550" i="1">
                <a:latin typeface="Times New Roman"/>
                <a:cs typeface="Times New Roman"/>
              </a:rPr>
              <a:t>adj</a:t>
            </a:r>
            <a:endParaRPr sz="155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3112770" y="3740022"/>
            <a:ext cx="345440" cy="2851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700" spc="-15" i="1">
                <a:latin typeface="Times New Roman"/>
                <a:cs typeface="Times New Roman"/>
              </a:rPr>
              <a:t>opp</a:t>
            </a:r>
            <a:endParaRPr sz="170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2429510" y="3549351"/>
            <a:ext cx="1068070" cy="31496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95"/>
              </a:spcBef>
              <a:tabLst>
                <a:tab pos="1029335" algn="l"/>
              </a:tabLst>
            </a:pPr>
            <a:r>
              <a:rPr dirty="0" sz="1700" spc="-15">
                <a:latin typeface="Times New Roman"/>
                <a:cs typeface="Times New Roman"/>
              </a:rPr>
              <a:t>cot</a:t>
            </a:r>
            <a:r>
              <a:rPr dirty="0" sz="1900" spc="-15" i="1">
                <a:latin typeface="Symbol"/>
                <a:cs typeface="Symbol"/>
              </a:rPr>
              <a:t></a:t>
            </a:r>
            <a:r>
              <a:rPr dirty="0" sz="1700" spc="-15">
                <a:latin typeface="Symbol"/>
                <a:cs typeface="Symbol"/>
              </a:rPr>
              <a:t></a:t>
            </a:r>
            <a:r>
              <a:rPr dirty="0" sz="1700" spc="200">
                <a:latin typeface="Times New Roman"/>
                <a:cs typeface="Times New Roman"/>
              </a:rPr>
              <a:t> </a:t>
            </a:r>
            <a:r>
              <a:rPr dirty="0" baseline="27777" sz="2550" spc="-15" i="1">
                <a:latin typeface="Times New Roman"/>
                <a:cs typeface="Times New Roman"/>
              </a:rPr>
              <a:t>a</a:t>
            </a:r>
            <a:r>
              <a:rPr dirty="0" u="sng" baseline="27777" sz="2550" spc="-15" i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dj	</a:t>
            </a:r>
            <a:endParaRPr baseline="27777" sz="255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363725" y="4669663"/>
            <a:ext cx="263525" cy="2470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50" spc="5" i="1">
                <a:latin typeface="Times New Roman"/>
                <a:cs typeface="Times New Roman"/>
              </a:rPr>
              <a:t>adj</a:t>
            </a:r>
            <a:endParaRPr sz="145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746455" y="4504217"/>
            <a:ext cx="936625" cy="27432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30"/>
              </a:spcBef>
            </a:pPr>
            <a:r>
              <a:rPr dirty="0" sz="1450">
                <a:latin typeface="Times New Roman"/>
                <a:cs typeface="Times New Roman"/>
              </a:rPr>
              <a:t>se</a:t>
            </a:r>
            <a:r>
              <a:rPr dirty="0" sz="1450" spc="5">
                <a:latin typeface="Times New Roman"/>
                <a:cs typeface="Times New Roman"/>
              </a:rPr>
              <a:t>c</a:t>
            </a:r>
            <a:r>
              <a:rPr dirty="0" sz="1600" spc="-35" i="1">
                <a:latin typeface="Symbol"/>
                <a:cs typeface="Symbol"/>
              </a:rPr>
              <a:t></a:t>
            </a:r>
            <a:r>
              <a:rPr dirty="0" sz="1450">
                <a:latin typeface="Symbol"/>
                <a:cs typeface="Symbol"/>
              </a:rPr>
              <a:t></a:t>
            </a:r>
            <a:r>
              <a:rPr dirty="0" sz="1450" spc="75">
                <a:latin typeface="Times New Roman"/>
                <a:cs typeface="Times New Roman"/>
              </a:rPr>
              <a:t> </a:t>
            </a:r>
            <a:r>
              <a:rPr dirty="0" baseline="28735" sz="2175" spc="-254" i="1">
                <a:latin typeface="Times New Roman"/>
                <a:cs typeface="Times New Roman"/>
              </a:rPr>
              <a:t>h</a:t>
            </a:r>
            <a:r>
              <a:rPr dirty="0" u="sng" baseline="28735" sz="2175" spc="-277" i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baseline="28735" sz="2175" spc="15" i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y</a:t>
            </a:r>
            <a:r>
              <a:rPr dirty="0" u="sng" baseline="28735" sz="2175" i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p</a:t>
            </a:r>
            <a:r>
              <a:rPr dirty="0" u="sng" baseline="28735" sz="2175" spc="30" i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endParaRPr baseline="28735" sz="2175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3097529" y="4662678"/>
            <a:ext cx="297180" cy="0"/>
          </a:xfrm>
          <a:custGeom>
            <a:avLst/>
            <a:gdLst/>
            <a:ahLst/>
            <a:cxnLst/>
            <a:rect l="l" t="t" r="r" b="b"/>
            <a:pathLst>
              <a:path w="297179" h="0">
                <a:moveTo>
                  <a:pt x="0" y="0"/>
                </a:moveTo>
                <a:lnTo>
                  <a:pt x="296925" y="0"/>
                </a:lnTo>
              </a:path>
            </a:pathLst>
          </a:custGeom>
          <a:ln w="768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 txBox="1"/>
          <p:nvPr/>
        </p:nvSpPr>
        <p:spPr>
          <a:xfrm>
            <a:off x="3093466" y="4650994"/>
            <a:ext cx="304800" cy="2470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50" spc="5" i="1">
                <a:latin typeface="Times New Roman"/>
                <a:cs typeface="Times New Roman"/>
              </a:rPr>
              <a:t>opp</a:t>
            </a:r>
            <a:endParaRPr sz="1450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2501773" y="4491339"/>
            <a:ext cx="835660" cy="26670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30"/>
              </a:spcBef>
            </a:pPr>
            <a:r>
              <a:rPr dirty="0" sz="1450" spc="-15">
                <a:latin typeface="Times New Roman"/>
                <a:cs typeface="Times New Roman"/>
              </a:rPr>
              <a:t>csc</a:t>
            </a:r>
            <a:r>
              <a:rPr dirty="0" sz="1550" spc="-15" i="1">
                <a:latin typeface="Symbol"/>
                <a:cs typeface="Symbol"/>
              </a:rPr>
              <a:t></a:t>
            </a:r>
            <a:r>
              <a:rPr dirty="0" sz="1450" spc="-15">
                <a:latin typeface="Symbol"/>
                <a:cs typeface="Symbol"/>
              </a:rPr>
              <a:t></a:t>
            </a:r>
            <a:r>
              <a:rPr dirty="0" sz="1450" spc="60">
                <a:latin typeface="Times New Roman"/>
                <a:cs typeface="Times New Roman"/>
              </a:rPr>
              <a:t> </a:t>
            </a:r>
            <a:r>
              <a:rPr dirty="0" baseline="28735" sz="2175" i="1">
                <a:latin typeface="Times New Roman"/>
                <a:cs typeface="Times New Roman"/>
              </a:rPr>
              <a:t>hyp</a:t>
            </a:r>
            <a:endParaRPr baseline="28735" sz="2175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205740" y="304800"/>
            <a:ext cx="8590915" cy="5280660"/>
            <a:chOff x="205740" y="304800"/>
            <a:chExt cx="8590915" cy="528066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05740" y="304800"/>
              <a:ext cx="8354568" cy="5280660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5795772" y="1267967"/>
              <a:ext cx="3000755" cy="2726435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205740" y="233172"/>
            <a:ext cx="8795385" cy="6411595"/>
            <a:chOff x="205740" y="233172"/>
            <a:chExt cx="8795385" cy="6411595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05740" y="233172"/>
              <a:ext cx="8366759" cy="3992879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5747004" y="620268"/>
              <a:ext cx="1591055" cy="1729739"/>
            </a:xfrm>
            <a:prstGeom prst="rect">
              <a:avLst/>
            </a:prstGeom>
          </p:spPr>
        </p:pic>
        <p:pic>
          <p:nvPicPr>
            <p:cNvPr id="5" name="object 5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7344156" y="687323"/>
              <a:ext cx="1656588" cy="1595627"/>
            </a:xfrm>
            <a:prstGeom prst="rect">
              <a:avLst/>
            </a:prstGeom>
          </p:spPr>
        </p:pic>
        <p:pic>
          <p:nvPicPr>
            <p:cNvPr id="6" name="object 6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5292851" y="4052316"/>
              <a:ext cx="3311652" cy="2592324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108204" y="233172"/>
            <a:ext cx="8784590" cy="6593205"/>
            <a:chOff x="108204" y="233172"/>
            <a:chExt cx="8784590" cy="6593205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17932" y="233172"/>
              <a:ext cx="8488680" cy="3657600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5795771" y="333756"/>
              <a:ext cx="2599944" cy="2590800"/>
            </a:xfrm>
            <a:prstGeom prst="rect">
              <a:avLst/>
            </a:prstGeom>
          </p:spPr>
        </p:pic>
        <p:pic>
          <p:nvPicPr>
            <p:cNvPr id="5" name="object 5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08204" y="3584446"/>
              <a:ext cx="8784336" cy="3241546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Administrator</dc:creator>
  <dc:title>عرض تقديمي في PowerPoint</dc:title>
  <dcterms:created xsi:type="dcterms:W3CDTF">2021-09-20T19:32:11Z</dcterms:created>
  <dcterms:modified xsi:type="dcterms:W3CDTF">2021-09-20T19:32:11Z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2021-02-13T00:00:00Z</vt:filetime>
  </property>
  <property fmtid="{D5CDD505-2E9C-101B-9397-08002B2CF9AE}" pid="3" name="Creator">
    <vt:lpwstr>Microsoft® PowerPoint® for Microsoft 365</vt:lpwstr>
  </property>
  <property fmtid="{D5CDD505-2E9C-101B-9397-08002B2CF9AE}" pid="4" name="LastSaved">
    <vt:filetime>2021-09-20T00:00:00Z</vt:filetime>
  </property>
</Properties>
</file>